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519" r:id="rId2"/>
    <p:sldId id="651" r:id="rId3"/>
    <p:sldId id="778" r:id="rId4"/>
    <p:sldId id="762" r:id="rId5"/>
    <p:sldId id="763" r:id="rId6"/>
    <p:sldId id="792" r:id="rId7"/>
    <p:sldId id="788" r:id="rId8"/>
    <p:sldId id="790" r:id="rId9"/>
    <p:sldId id="786" r:id="rId10"/>
    <p:sldId id="764" r:id="rId11"/>
    <p:sldId id="765" r:id="rId12"/>
    <p:sldId id="768" r:id="rId13"/>
    <p:sldId id="769" r:id="rId14"/>
    <p:sldId id="770" r:id="rId15"/>
    <p:sldId id="774" r:id="rId16"/>
    <p:sldId id="780" r:id="rId17"/>
    <p:sldId id="776" r:id="rId18"/>
    <p:sldId id="789" r:id="rId19"/>
    <p:sldId id="771" r:id="rId20"/>
    <p:sldId id="791" r:id="rId21"/>
    <p:sldId id="766" r:id="rId22"/>
    <p:sldId id="787" r:id="rId23"/>
    <p:sldId id="772" r:id="rId24"/>
    <p:sldId id="534" r:id="rId25"/>
    <p:sldId id="773" r:id="rId26"/>
    <p:sldId id="781" r:id="rId27"/>
    <p:sldId id="782" r:id="rId28"/>
    <p:sldId id="783" r:id="rId29"/>
    <p:sldId id="61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ontserrat SemiBold" pitchFamily="2" charset="77"/>
      <p:regular r:id="rId40"/>
      <p:bold r:id="rId41"/>
      <p:italic r:id="rId42"/>
      <p:boldItalic r:id="rId43"/>
    </p:embeddedFont>
    <p:embeddedFont>
      <p:font typeface="Neo Sans Std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C99"/>
    <a:srgbClr val="FF4F86"/>
    <a:srgbClr val="494738"/>
    <a:srgbClr val="95B1AF"/>
    <a:srgbClr val="2F4858"/>
    <a:srgbClr val="008C86"/>
    <a:srgbClr val="006A7B"/>
    <a:srgbClr val="007661"/>
    <a:srgbClr val="008D54"/>
    <a:srgbClr val="005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741"/>
  </p:normalViewPr>
  <p:slideViewPr>
    <p:cSldViewPr snapToGrid="0" snapToObjects="1">
      <p:cViewPr varScale="1">
        <p:scale>
          <a:sx n="139" d="100"/>
          <a:sy n="139" d="100"/>
        </p:scale>
        <p:origin x="1032" y="160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26/9/22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72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21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47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27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91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062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00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33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421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693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33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/>
          </a:p>
          <a:p>
            <a:endParaRPr lang="es-ES_tradnl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06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096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341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671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09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/>
          </a:p>
          <a:p>
            <a:endParaRPr lang="es-ES_tradnl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630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78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41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54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33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52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264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err="1">
                <a:latin typeface="Neo Sans Std Medium"/>
                <a:cs typeface="Neo Sans Std Medium"/>
              </a:rPr>
              <a:t>Título</a:t>
            </a:r>
            <a:endParaRPr lang="en-US" sz="7200" spc="-30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err="1">
                <a:latin typeface="Neo Sans Std Light"/>
                <a:cs typeface="Neo Sans Std Light"/>
              </a:rPr>
              <a:t>Subtítulo</a:t>
            </a:r>
            <a:endParaRPr lang="en-US" sz="280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title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2"/>
            <a:r>
              <a:rPr lang="es-ES_tradnl" err="1"/>
              <a:t>Third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3"/>
            <a:r>
              <a:rPr lang="es-ES_tradnl" err="1"/>
              <a:t>Fourth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4"/>
            <a:r>
              <a:rPr lang="es-ES_tradnl" err="1"/>
              <a:t>Fifth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yolanda-azcunag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20/12/02/dont-panic-kubernetes-and-dock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999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moncod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Contenedores I</a:t>
            </a:r>
            <a:endParaRPr lang="es-ES_tradnl" sz="7200" spc="-30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 Docker !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El término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endParaRPr lang="es-ES_tradnl" sz="4000" spc="-30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DDDEE-01D1-1E41-BD2D-DD8BDB64B6F9}"/>
              </a:ext>
            </a:extLst>
          </p:cNvPr>
          <p:cNvSpPr txBox="1"/>
          <p:nvPr/>
        </p:nvSpPr>
        <p:spPr>
          <a:xfrm>
            <a:off x="760651" y="1099908"/>
            <a:ext cx="792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err="1">
                <a:solidFill>
                  <a:srgbClr val="007661"/>
                </a:solidFill>
              </a:rPr>
              <a:t>Docker</a:t>
            </a:r>
            <a:r>
              <a:rPr lang="es-ES_tradnl" sz="2400" b="1">
                <a:solidFill>
                  <a:srgbClr val="007661"/>
                </a:solidFill>
              </a:rPr>
              <a:t> == Dock </a:t>
            </a:r>
            <a:r>
              <a:rPr lang="es-ES_tradnl" sz="2400" b="1" err="1">
                <a:solidFill>
                  <a:srgbClr val="007661"/>
                </a:solidFill>
              </a:rPr>
              <a:t>worker</a:t>
            </a:r>
            <a:endParaRPr lang="es-ES_tradnl" sz="2400" b="1">
              <a:solidFill>
                <a:srgbClr val="00766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E7479-218B-1D4D-B551-3D516EF01A86}"/>
              </a:ext>
            </a:extLst>
          </p:cNvPr>
          <p:cNvSpPr txBox="1"/>
          <p:nvPr/>
        </p:nvSpPr>
        <p:spPr>
          <a:xfrm>
            <a:off x="760650" y="1608967"/>
            <a:ext cx="792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rgbClr val="008D54"/>
                </a:solidFill>
              </a:rPr>
              <a:t>Alguien que carga y descarga cargamentos de barcos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2498D0-9878-114D-ADF5-D13CC006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367394"/>
            <a:ext cx="8890000" cy="277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146767-9837-B449-A299-BA8C9988E27B}"/>
              </a:ext>
            </a:extLst>
          </p:cNvPr>
          <p:cNvSpPr/>
          <p:nvPr/>
        </p:nvSpPr>
        <p:spPr>
          <a:xfrm>
            <a:off x="4680156" y="2232763"/>
            <a:ext cx="4213020" cy="2586688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Pero… ¿Qué es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456B1-002F-EC43-88CE-B516CBD1EE0D}"/>
              </a:ext>
            </a:extLst>
          </p:cNvPr>
          <p:cNvSpPr txBox="1"/>
          <p:nvPr/>
        </p:nvSpPr>
        <p:spPr>
          <a:xfrm>
            <a:off x="4848936" y="2301975"/>
            <a:ext cx="388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err="1">
                <a:solidFill>
                  <a:schemeClr val="bg1"/>
                </a:solidFill>
              </a:rPr>
              <a:t>Docker</a:t>
            </a:r>
            <a:r>
              <a:rPr lang="es-ES_tradnl" sz="2400" b="1">
                <a:solidFill>
                  <a:schemeClr val="bg1"/>
                </a:solidFill>
              </a:rPr>
              <a:t>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B05BB-90CF-A746-9A3C-3D87C71BFD42}"/>
              </a:ext>
            </a:extLst>
          </p:cNvPr>
          <p:cNvSpPr txBox="1"/>
          <p:nvPr/>
        </p:nvSpPr>
        <p:spPr>
          <a:xfrm>
            <a:off x="4680156" y="2797830"/>
            <a:ext cx="420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>
                <a:solidFill>
                  <a:schemeClr val="bg1"/>
                </a:solidFill>
              </a:rPr>
              <a:t>Es la empresa que creó la tecnología en San Francisco, fundada por </a:t>
            </a:r>
            <a:r>
              <a:rPr lang="es-ES_tradnl" sz="2000" b="1">
                <a:solidFill>
                  <a:schemeClr val="bg1"/>
                </a:solidFill>
              </a:rPr>
              <a:t>Solomon </a:t>
            </a:r>
            <a:r>
              <a:rPr lang="es-ES_tradnl" sz="2000" b="1" err="1">
                <a:solidFill>
                  <a:schemeClr val="bg1"/>
                </a:solidFill>
              </a:rPr>
              <a:t>Hykes</a:t>
            </a:r>
            <a:r>
              <a:rPr lang="es-ES_tradnl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2F7D9E-8B2F-C746-BCC9-3C004115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34" y="981133"/>
            <a:ext cx="1343991" cy="11289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F06055-4840-3F4B-AFEE-18A7AAB9A78A}"/>
              </a:ext>
            </a:extLst>
          </p:cNvPr>
          <p:cNvSpPr/>
          <p:nvPr/>
        </p:nvSpPr>
        <p:spPr>
          <a:xfrm>
            <a:off x="639091" y="2212258"/>
            <a:ext cx="3824754" cy="2586688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DDDEE-01D1-1E41-BD2D-DD8BDB64B6F9}"/>
              </a:ext>
            </a:extLst>
          </p:cNvPr>
          <p:cNvSpPr txBox="1"/>
          <p:nvPr/>
        </p:nvSpPr>
        <p:spPr>
          <a:xfrm>
            <a:off x="816077" y="2232763"/>
            <a:ext cx="34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err="1">
                <a:solidFill>
                  <a:schemeClr val="bg1"/>
                </a:solidFill>
              </a:rPr>
              <a:t>Docker</a:t>
            </a:r>
            <a:endParaRPr lang="es-ES_tradnl" sz="24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E7479-218B-1D4D-B551-3D516EF01A86}"/>
              </a:ext>
            </a:extLst>
          </p:cNvPr>
          <p:cNvSpPr txBox="1"/>
          <p:nvPr/>
        </p:nvSpPr>
        <p:spPr>
          <a:xfrm>
            <a:off x="816077" y="2721639"/>
            <a:ext cx="3490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>
                <a:solidFill>
                  <a:schemeClr val="bg1"/>
                </a:solidFill>
              </a:rPr>
              <a:t>Es un software que puede ejecutarse en Windows, Linux y Mac y que permite crear administrar e  incluso orquestar contenedores.</a:t>
            </a:r>
          </a:p>
        </p:txBody>
      </p:sp>
    </p:spTree>
    <p:extLst>
      <p:ext uri="{BB962C8B-B14F-4D97-AF65-F5344CB8AC3E}">
        <p14:creationId xmlns:p14="http://schemas.microsoft.com/office/powerpoint/2010/main" val="193104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4" grpId="0" animBg="1"/>
      <p:bldP spid="3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Pero… ¿Qué es un contenedor?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04712-9032-B046-A82F-5B589B25114F}"/>
              </a:ext>
            </a:extLst>
          </p:cNvPr>
          <p:cNvSpPr txBox="1"/>
          <p:nvPr/>
        </p:nvSpPr>
        <p:spPr>
          <a:xfrm>
            <a:off x="712099" y="882032"/>
            <a:ext cx="810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Proceso ejecutándose, aislado de otros procesos/contenedores y del host.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DB76D-4C6A-9F47-9439-67B3606EBF76}"/>
              </a:ext>
            </a:extLst>
          </p:cNvPr>
          <p:cNvSpPr/>
          <p:nvPr/>
        </p:nvSpPr>
        <p:spPr>
          <a:xfrm>
            <a:off x="881263" y="1694533"/>
            <a:ext cx="7704953" cy="613202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/>
              <a:t>Los contenedores modernos nacen en </a:t>
            </a:r>
            <a:r>
              <a:rPr lang="es-ES_tradnl" sz="1600" b="1"/>
              <a:t>Linux</a:t>
            </a:r>
            <a:r>
              <a:rPr lang="es-ES_tradnl" sz="1600"/>
              <a:t> y se apoyan en </a:t>
            </a:r>
            <a:r>
              <a:rPr lang="es-ES_tradnl" sz="1600" b="1" err="1"/>
              <a:t>kernel</a:t>
            </a:r>
            <a:r>
              <a:rPr lang="es-ES_tradnl" sz="1600" b="1"/>
              <a:t>, </a:t>
            </a:r>
            <a:r>
              <a:rPr lang="es-ES_tradnl" sz="1600" b="1" err="1"/>
              <a:t>namespaces</a:t>
            </a:r>
            <a:r>
              <a:rPr lang="es-ES_tradnl" sz="1600" b="1"/>
              <a:t>, control </a:t>
            </a:r>
            <a:r>
              <a:rPr lang="es-ES_tradnl" sz="1600" b="1" err="1"/>
              <a:t>groups</a:t>
            </a:r>
            <a:r>
              <a:rPr lang="es-ES_tradnl" sz="1600" b="1"/>
              <a:t>, unión </a:t>
            </a:r>
            <a:r>
              <a:rPr lang="es-ES_tradnl" sz="1600" b="1" err="1"/>
              <a:t>filesystems</a:t>
            </a:r>
            <a:r>
              <a:rPr lang="es-ES_tradnl" sz="1600" b="1"/>
              <a:t> y </a:t>
            </a:r>
            <a:r>
              <a:rPr lang="es-ES_tradnl" sz="1600" b="1" err="1"/>
              <a:t>Docker</a:t>
            </a:r>
            <a:endParaRPr lang="es-ES_tradnl" sz="1600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F4B0C7C-8E7E-6F45-B85A-3BEA5EA8054E}"/>
              </a:ext>
            </a:extLst>
          </p:cNvPr>
          <p:cNvSpPr/>
          <p:nvPr/>
        </p:nvSpPr>
        <p:spPr>
          <a:xfrm>
            <a:off x="881263" y="2440776"/>
            <a:ext cx="7704953" cy="718476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A día de hoy también es posible el uso de contenedores </a:t>
            </a:r>
            <a:r>
              <a:rPr lang="es-ES_tradnl" b="1"/>
              <a:t>Windows</a:t>
            </a:r>
            <a:r>
              <a:rPr lang="es-ES_tradnl"/>
              <a:t>.</a:t>
            </a:r>
            <a:endParaRPr lang="es-ES_tradnl" b="1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02E687-9E4F-B94F-ADBF-54151987F57B}"/>
              </a:ext>
            </a:extLst>
          </p:cNvPr>
          <p:cNvSpPr/>
          <p:nvPr/>
        </p:nvSpPr>
        <p:spPr>
          <a:xfrm>
            <a:off x="857447" y="3314794"/>
            <a:ext cx="7728769" cy="64633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err="1"/>
              <a:t>Docker</a:t>
            </a:r>
            <a:r>
              <a:rPr lang="es-ES_tradnl"/>
              <a:t> hace que el uso de contenedores sea simple.</a:t>
            </a:r>
            <a:endParaRPr lang="es-ES_tradnl" b="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FA938B-7202-C245-9C87-355925736DC7}"/>
              </a:ext>
            </a:extLst>
          </p:cNvPr>
          <p:cNvSpPr/>
          <p:nvPr/>
        </p:nvSpPr>
        <p:spPr>
          <a:xfrm>
            <a:off x="857447" y="4166311"/>
            <a:ext cx="7728769" cy="64633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Los contenedores se crean mediante </a:t>
            </a:r>
            <a:r>
              <a:rPr lang="es-ES_tradnl" b="1"/>
              <a:t>imágenes</a:t>
            </a:r>
          </a:p>
        </p:txBody>
      </p:sp>
    </p:spTree>
    <p:extLst>
      <p:ext uri="{BB962C8B-B14F-4D97-AF65-F5344CB8AC3E}">
        <p14:creationId xmlns:p14="http://schemas.microsoft.com/office/powerpoint/2010/main" val="28879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¿Qué es una imagen?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04712-9032-B046-A82F-5B589B25114F}"/>
              </a:ext>
            </a:extLst>
          </p:cNvPr>
          <p:cNvSpPr txBox="1"/>
          <p:nvPr/>
        </p:nvSpPr>
        <p:spPr>
          <a:xfrm>
            <a:off x="712099" y="882032"/>
            <a:ext cx="810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Una imagen es el resultado de la receta con los ingredientes que necesita tu aplicación para poder ser ejecutada. Estas se generan a través de un archivo llamado </a:t>
            </a:r>
            <a:r>
              <a:rPr lang="es-ES_tradnl" err="1"/>
              <a:t>Dockerfile</a:t>
            </a:r>
            <a:r>
              <a:rPr lang="es-ES_tradnl"/>
              <a:t>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495326-CC7B-D64B-AED2-AE7C6DAE1BCB}"/>
              </a:ext>
            </a:extLst>
          </p:cNvPr>
          <p:cNvSpPr/>
          <p:nvPr/>
        </p:nvSpPr>
        <p:spPr>
          <a:xfrm>
            <a:off x="2083920" y="2430133"/>
            <a:ext cx="1658867" cy="475913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err="1"/>
              <a:t>ubuntu</a:t>
            </a:r>
            <a:endParaRPr lang="es-ES_trad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AD1725-8457-1E48-9CEB-EB43E2A4EF33}"/>
              </a:ext>
            </a:extLst>
          </p:cNvPr>
          <p:cNvSpPr/>
          <p:nvPr/>
        </p:nvSpPr>
        <p:spPr>
          <a:xfrm>
            <a:off x="2103584" y="3274992"/>
            <a:ext cx="1658867" cy="475913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node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81B91F-FE48-4A4F-B57B-454978192B50}"/>
              </a:ext>
            </a:extLst>
          </p:cNvPr>
          <p:cNvSpPr/>
          <p:nvPr/>
        </p:nvSpPr>
        <p:spPr>
          <a:xfrm>
            <a:off x="2119767" y="4119851"/>
            <a:ext cx="1658867" cy="475913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api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F97786D-8481-D740-818B-EC5ED6307230}"/>
              </a:ext>
            </a:extLst>
          </p:cNvPr>
          <p:cNvSpPr/>
          <p:nvPr/>
        </p:nvSpPr>
        <p:spPr>
          <a:xfrm>
            <a:off x="5356941" y="2865816"/>
            <a:ext cx="2408905" cy="1145544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Imagen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CF1DA4E-00BD-3C44-A92F-F5798498BE99}"/>
              </a:ext>
            </a:extLst>
          </p:cNvPr>
          <p:cNvSpPr/>
          <p:nvPr/>
        </p:nvSpPr>
        <p:spPr>
          <a:xfrm rot="886471">
            <a:off x="4195900" y="2628067"/>
            <a:ext cx="1091381" cy="340582"/>
          </a:xfrm>
          <a:prstGeom prst="right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9595F54-5C50-2F4B-B28D-64A4557658BC}"/>
              </a:ext>
            </a:extLst>
          </p:cNvPr>
          <p:cNvSpPr/>
          <p:nvPr/>
        </p:nvSpPr>
        <p:spPr>
          <a:xfrm rot="20167346">
            <a:off x="4215562" y="3983021"/>
            <a:ext cx="1091381" cy="340582"/>
          </a:xfrm>
          <a:prstGeom prst="right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45866E-C06F-F445-B258-97D548C67E9F}"/>
              </a:ext>
            </a:extLst>
          </p:cNvPr>
          <p:cNvSpPr/>
          <p:nvPr/>
        </p:nvSpPr>
        <p:spPr>
          <a:xfrm>
            <a:off x="4190181" y="3333012"/>
            <a:ext cx="1091381" cy="340582"/>
          </a:xfrm>
          <a:prstGeom prst="right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25AA3A-1362-5F44-8206-D24075F96A87}"/>
              </a:ext>
            </a:extLst>
          </p:cNvPr>
          <p:cNvSpPr/>
          <p:nvPr/>
        </p:nvSpPr>
        <p:spPr>
          <a:xfrm>
            <a:off x="1897625" y="1917692"/>
            <a:ext cx="2056581" cy="3008268"/>
          </a:xfrm>
          <a:prstGeom prst="roundRect">
            <a:avLst/>
          </a:prstGeom>
          <a:noFill/>
          <a:ln w="38100">
            <a:solidFill>
              <a:srgbClr val="006A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8D55B-C16C-0245-AA36-91302348969B}"/>
              </a:ext>
            </a:extLst>
          </p:cNvPr>
          <p:cNvSpPr txBox="1"/>
          <p:nvPr/>
        </p:nvSpPr>
        <p:spPr>
          <a:xfrm>
            <a:off x="2149263" y="1917692"/>
            <a:ext cx="144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/>
              <a:t>Dockerfile</a:t>
            </a:r>
            <a:endParaRPr lang="es-ES_tradnl" b="1"/>
          </a:p>
        </p:txBody>
      </p:sp>
    </p:spTree>
    <p:extLst>
      <p:ext uri="{BB962C8B-B14F-4D97-AF65-F5344CB8AC3E}">
        <p14:creationId xmlns:p14="http://schemas.microsoft.com/office/powerpoint/2010/main" val="16472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1" grpId="0" animBg="1"/>
      <p:bldP spid="10" grpId="0" animBg="1"/>
      <p:bldP spid="13" grpId="0" animBg="1"/>
      <p:bldP spid="14" grpId="0" animBg="1"/>
      <p:bldP spid="12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La foto completa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DC3D7-DBCC-CC40-9B5D-FFE94CEF3ED3}"/>
              </a:ext>
            </a:extLst>
          </p:cNvPr>
          <p:cNvSpPr/>
          <p:nvPr/>
        </p:nvSpPr>
        <p:spPr>
          <a:xfrm>
            <a:off x="737419" y="1700981"/>
            <a:ext cx="1897626" cy="2113935"/>
          </a:xfrm>
          <a:prstGeom prst="rect">
            <a:avLst/>
          </a:prstGeom>
          <a:noFill/>
          <a:ln>
            <a:solidFill>
              <a:srgbClr val="006A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F06FE-DD86-DF49-A27B-9F96D66DAFE9}"/>
              </a:ext>
            </a:extLst>
          </p:cNvPr>
          <p:cNvSpPr txBox="1"/>
          <p:nvPr/>
        </p:nvSpPr>
        <p:spPr>
          <a:xfrm>
            <a:off x="737419" y="3923071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>
                <a:solidFill>
                  <a:srgbClr val="2F4858"/>
                </a:solidFill>
              </a:rPr>
              <a:t>DockerFile</a:t>
            </a:r>
            <a:endParaRPr lang="es-ES_tradnl" b="1">
              <a:solidFill>
                <a:srgbClr val="2F485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78EC8-5941-5E4C-ADBF-DA8DCDA85459}"/>
              </a:ext>
            </a:extLst>
          </p:cNvPr>
          <p:cNvSpPr/>
          <p:nvPr/>
        </p:nvSpPr>
        <p:spPr>
          <a:xfrm>
            <a:off x="3967316" y="1700980"/>
            <a:ext cx="1897626" cy="2113935"/>
          </a:xfrm>
          <a:prstGeom prst="rect">
            <a:avLst/>
          </a:prstGeom>
          <a:noFill/>
          <a:ln>
            <a:solidFill>
              <a:srgbClr val="006A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5397A-51D6-0B48-9E68-999DBCFC8542}"/>
              </a:ext>
            </a:extLst>
          </p:cNvPr>
          <p:cNvSpPr txBox="1"/>
          <p:nvPr/>
        </p:nvSpPr>
        <p:spPr>
          <a:xfrm>
            <a:off x="3967316" y="3923071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>
                <a:solidFill>
                  <a:srgbClr val="006A7B"/>
                </a:solidFill>
              </a:rPr>
              <a:t>Docker</a:t>
            </a:r>
            <a:r>
              <a:rPr lang="es-ES_tradnl" b="1">
                <a:solidFill>
                  <a:srgbClr val="006A7B"/>
                </a:solidFill>
              </a:rPr>
              <a:t> </a:t>
            </a:r>
            <a:r>
              <a:rPr lang="es-ES_tradnl" b="1" err="1">
                <a:solidFill>
                  <a:srgbClr val="006A7B"/>
                </a:solidFill>
              </a:rPr>
              <a:t>Image</a:t>
            </a:r>
            <a:endParaRPr lang="es-ES_tradnl" b="1">
              <a:solidFill>
                <a:srgbClr val="006A7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23C9F-E196-9740-8B87-920000172A56}"/>
              </a:ext>
            </a:extLst>
          </p:cNvPr>
          <p:cNvSpPr txBox="1"/>
          <p:nvPr/>
        </p:nvSpPr>
        <p:spPr>
          <a:xfrm>
            <a:off x="7020232" y="3923071"/>
            <a:ext cx="18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>
                <a:solidFill>
                  <a:srgbClr val="008D54"/>
                </a:solidFill>
              </a:rPr>
              <a:t>Docker</a:t>
            </a:r>
            <a:r>
              <a:rPr lang="es-ES_tradnl" b="1">
                <a:solidFill>
                  <a:srgbClr val="008D54"/>
                </a:solidFill>
              </a:rPr>
              <a:t> </a:t>
            </a:r>
            <a:r>
              <a:rPr lang="es-ES_tradnl" b="1" err="1">
                <a:solidFill>
                  <a:srgbClr val="008D54"/>
                </a:solidFill>
              </a:rPr>
              <a:t>Container</a:t>
            </a:r>
            <a:endParaRPr lang="es-ES_tradnl" b="1">
              <a:solidFill>
                <a:srgbClr val="008D5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4A82F-CFBA-9D4F-B4BC-AB3C7B6005C9}"/>
              </a:ext>
            </a:extLst>
          </p:cNvPr>
          <p:cNvSpPr txBox="1"/>
          <p:nvPr/>
        </p:nvSpPr>
        <p:spPr>
          <a:xfrm>
            <a:off x="2772697" y="2939845"/>
            <a:ext cx="101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err="1"/>
              <a:t>build</a:t>
            </a:r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8F1D-D961-634A-A683-E0BF5DD9A31E}"/>
              </a:ext>
            </a:extLst>
          </p:cNvPr>
          <p:cNvSpPr txBox="1"/>
          <p:nvPr/>
        </p:nvSpPr>
        <p:spPr>
          <a:xfrm>
            <a:off x="6046839" y="2939845"/>
            <a:ext cx="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/>
              <a:t>run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77ED26-2D9C-BF40-A8D6-69B9B47141D0}"/>
              </a:ext>
            </a:extLst>
          </p:cNvPr>
          <p:cNvCxnSpPr/>
          <p:nvPr/>
        </p:nvCxnSpPr>
        <p:spPr>
          <a:xfrm>
            <a:off x="2802193" y="2729063"/>
            <a:ext cx="924232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A59EF-C5A9-9C4B-8E12-DB1767694E2F}"/>
              </a:ext>
            </a:extLst>
          </p:cNvPr>
          <p:cNvCxnSpPr/>
          <p:nvPr/>
        </p:nvCxnSpPr>
        <p:spPr>
          <a:xfrm>
            <a:off x="6032089" y="2645488"/>
            <a:ext cx="924232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911F68-85B9-4243-B0E7-89AD07E305F4}"/>
              </a:ext>
            </a:extLst>
          </p:cNvPr>
          <p:cNvSpPr txBox="1"/>
          <p:nvPr/>
        </p:nvSpPr>
        <p:spPr>
          <a:xfrm>
            <a:off x="825907" y="1789471"/>
            <a:ext cx="1653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FROM node </a:t>
            </a:r>
          </a:p>
          <a:p>
            <a:r>
              <a:rPr lang="en-GB" sz="1200"/>
              <a:t>COPY </a:t>
            </a:r>
            <a:r>
              <a:rPr lang="en-GB" sz="1200" err="1"/>
              <a:t>src</a:t>
            </a:r>
            <a:r>
              <a:rPr lang="en-GB" sz="1200"/>
              <a:t>/ app/ </a:t>
            </a:r>
          </a:p>
          <a:p>
            <a:r>
              <a:rPr lang="en-GB" sz="1200"/>
              <a:t>RUN </a:t>
            </a:r>
            <a:r>
              <a:rPr lang="en-GB" sz="1200" err="1"/>
              <a:t>npm</a:t>
            </a:r>
            <a:r>
              <a:rPr lang="en-GB" sz="1200"/>
              <a:t> install </a:t>
            </a:r>
          </a:p>
          <a:p>
            <a:r>
              <a:rPr lang="en-GB" sz="1200"/>
              <a:t>CMD ["</a:t>
            </a:r>
            <a:r>
              <a:rPr lang="en-GB" sz="1200" err="1"/>
              <a:t>npm</a:t>
            </a:r>
            <a:r>
              <a:rPr lang="en-GB" sz="1200"/>
              <a:t>", "start"]</a:t>
            </a:r>
            <a:endParaRPr lang="es-ES_trad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A5718-642B-D94D-AAC7-BCF54779316C}"/>
              </a:ext>
            </a:extLst>
          </p:cNvPr>
          <p:cNvSpPr txBox="1"/>
          <p:nvPr/>
        </p:nvSpPr>
        <p:spPr>
          <a:xfrm>
            <a:off x="3967316" y="1700980"/>
            <a:ext cx="1897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err="1"/>
              <a:t>Image</a:t>
            </a:r>
            <a:endParaRPr lang="es-ES_tradnl" sz="12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8C2C81-FD3F-6F4D-A01C-53B6810F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747" y="2322702"/>
            <a:ext cx="1302920" cy="10944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7893955-9D08-9D4A-B8CC-D53DE76A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535" y="1900335"/>
            <a:ext cx="2130407" cy="16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1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10" grpId="0"/>
      <p:bldP spid="4" grpId="0"/>
      <p:bldP spid="12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Engine</a:t>
            </a:r>
            <a:endParaRPr lang="es-ES_tradnl" sz="4000" spc="-30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FA26AE-B548-2A41-B0DA-E2608BB18AE1}"/>
              </a:ext>
            </a:extLst>
          </p:cNvPr>
          <p:cNvSpPr/>
          <p:nvPr/>
        </p:nvSpPr>
        <p:spPr>
          <a:xfrm>
            <a:off x="4571999" y="1132885"/>
            <a:ext cx="43211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err="1"/>
              <a:t>Docker</a:t>
            </a:r>
            <a:r>
              <a:rPr lang="es-ES_tradnl" sz="1600"/>
              <a:t> es una aplicación cliente-servidor, por lo que necesitas tener las dos partes funcionando.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4485C7-CDA9-4A40-B39E-A995E2ED06D7}"/>
              </a:ext>
            </a:extLst>
          </p:cNvPr>
          <p:cNvSpPr/>
          <p:nvPr/>
        </p:nvSpPr>
        <p:spPr>
          <a:xfrm>
            <a:off x="4571999" y="2062121"/>
            <a:ext cx="4321175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/>
              <a:t>Este tándem cliente-servidor se llama </a:t>
            </a:r>
            <a:r>
              <a:rPr lang="es-ES_tradnl" sz="1600" b="1" err="1"/>
              <a:t>Docker</a:t>
            </a:r>
            <a:r>
              <a:rPr lang="es-ES_tradnl" sz="1600" b="1"/>
              <a:t> </a:t>
            </a:r>
            <a:r>
              <a:rPr lang="es-ES_tradnl" sz="1600" b="1" err="1"/>
              <a:t>Engine</a:t>
            </a:r>
            <a:r>
              <a:rPr lang="es-ES_tradnl" sz="1600"/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CEE098-CA9B-3842-AD5B-EA885EA0F122}"/>
              </a:ext>
            </a:extLst>
          </p:cNvPr>
          <p:cNvSpPr/>
          <p:nvPr/>
        </p:nvSpPr>
        <p:spPr>
          <a:xfrm>
            <a:off x="4571999" y="2991356"/>
            <a:ext cx="4321175" cy="1985245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/>
              <a:t>El </a:t>
            </a:r>
            <a:r>
              <a:rPr lang="es-ES_tradnl" sz="1600" b="1"/>
              <a:t>Docker </a:t>
            </a:r>
            <a:r>
              <a:rPr lang="es-ES_tradnl" sz="1600" b="1" err="1"/>
              <a:t>Client</a:t>
            </a:r>
            <a:r>
              <a:rPr lang="es-ES_tradnl" sz="1600"/>
              <a:t> es solamente un </a:t>
            </a:r>
            <a:r>
              <a:rPr lang="es-ES_tradnl" sz="1600" b="1"/>
              <a:t>CLI</a:t>
            </a:r>
            <a:r>
              <a:rPr lang="es-ES_tradnl" sz="1600"/>
              <a:t> para hacer peticiones a la </a:t>
            </a:r>
            <a:r>
              <a:rPr lang="es-ES_tradnl" sz="1600" b="1"/>
              <a:t>API REST</a:t>
            </a:r>
            <a:r>
              <a:rPr lang="es-ES_tradnl" sz="1600"/>
              <a:t>, la cual es responsable de interactuar con el </a:t>
            </a:r>
            <a:r>
              <a:rPr lang="es-ES_tradnl" sz="1600" b="1" err="1"/>
              <a:t>docker</a:t>
            </a:r>
            <a:r>
              <a:rPr lang="es-ES_tradnl" sz="1600" b="1"/>
              <a:t> </a:t>
            </a:r>
            <a:r>
              <a:rPr lang="es-ES_tradnl" sz="1600" b="1" err="1"/>
              <a:t>daemon</a:t>
            </a:r>
            <a:r>
              <a:rPr lang="es-ES_tradnl" sz="1600" b="1"/>
              <a:t> </a:t>
            </a:r>
            <a:r>
              <a:rPr lang="es-ES_tradnl" sz="1600"/>
              <a:t>o </a:t>
            </a:r>
            <a:r>
              <a:rPr lang="es-ES_tradnl" sz="1600" b="1" err="1"/>
              <a:t>dockerd</a:t>
            </a:r>
            <a:r>
              <a:rPr lang="es-ES_tradnl" sz="1600"/>
              <a:t>, el cual lidia con el </a:t>
            </a:r>
            <a:r>
              <a:rPr lang="es-ES_tradnl" sz="1600" b="1"/>
              <a:t>SO</a:t>
            </a:r>
            <a:r>
              <a:rPr lang="es-ES_tradnl" sz="1600"/>
              <a:t> para asegurarse que el comportamiento de este es el apropiados para los contenedores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3AABB4-A432-CD44-97AA-02D4FA38D0DA}"/>
              </a:ext>
            </a:extLst>
          </p:cNvPr>
          <p:cNvSpPr/>
          <p:nvPr/>
        </p:nvSpPr>
        <p:spPr>
          <a:xfrm>
            <a:off x="1116701" y="2500439"/>
            <a:ext cx="2514150" cy="2322415"/>
          </a:xfrm>
          <a:prstGeom prst="ellipse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14EF82-F1A5-CB40-A4EA-31AFE21861DC}"/>
              </a:ext>
            </a:extLst>
          </p:cNvPr>
          <p:cNvSpPr/>
          <p:nvPr/>
        </p:nvSpPr>
        <p:spPr>
          <a:xfrm>
            <a:off x="372234" y="2571750"/>
            <a:ext cx="873939" cy="419606"/>
          </a:xfrm>
          <a:prstGeom prst="rect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err="1">
                <a:solidFill>
                  <a:srgbClr val="2F4858"/>
                </a:solidFill>
              </a:rPr>
              <a:t>network</a:t>
            </a:r>
            <a:endParaRPr lang="es-ES_tradnl" sz="1000">
              <a:solidFill>
                <a:srgbClr val="2F485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72760-DF19-6148-BDF0-A2909FD7B91B}"/>
              </a:ext>
            </a:extLst>
          </p:cNvPr>
          <p:cNvSpPr/>
          <p:nvPr/>
        </p:nvSpPr>
        <p:spPr>
          <a:xfrm>
            <a:off x="817295" y="1642515"/>
            <a:ext cx="873939" cy="419606"/>
          </a:xfrm>
          <a:prstGeom prst="rect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2F4858"/>
                </a:solidFill>
              </a:rPr>
              <a:t>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AD8212-654F-6C4F-8241-62A44E2CC50B}"/>
              </a:ext>
            </a:extLst>
          </p:cNvPr>
          <p:cNvSpPr/>
          <p:nvPr/>
        </p:nvSpPr>
        <p:spPr>
          <a:xfrm>
            <a:off x="3102060" y="1651871"/>
            <a:ext cx="873939" cy="419606"/>
          </a:xfrm>
          <a:prstGeom prst="rect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2F4858"/>
                </a:solidFill>
              </a:rPr>
              <a:t>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4D04F5-EB9A-D341-B19A-96C1D197D3A3}"/>
              </a:ext>
            </a:extLst>
          </p:cNvPr>
          <p:cNvSpPr/>
          <p:nvPr/>
        </p:nvSpPr>
        <p:spPr>
          <a:xfrm>
            <a:off x="3619613" y="2685798"/>
            <a:ext cx="873939" cy="419606"/>
          </a:xfrm>
          <a:prstGeom prst="rect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2F4858"/>
                </a:solidFill>
              </a:rPr>
              <a:t>Data volumes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6907-3344-1240-B70C-509D8C76EDCF}"/>
              </a:ext>
            </a:extLst>
          </p:cNvPr>
          <p:cNvSpPr/>
          <p:nvPr/>
        </p:nvSpPr>
        <p:spPr>
          <a:xfrm>
            <a:off x="1364407" y="2975172"/>
            <a:ext cx="1978727" cy="1869850"/>
          </a:xfrm>
          <a:prstGeom prst="ellipse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1B7BBE-1027-0244-B21C-499D862C0D12}"/>
              </a:ext>
            </a:extLst>
          </p:cNvPr>
          <p:cNvSpPr/>
          <p:nvPr/>
        </p:nvSpPr>
        <p:spPr>
          <a:xfrm>
            <a:off x="1536587" y="3367636"/>
            <a:ext cx="1634366" cy="1469294"/>
          </a:xfrm>
          <a:prstGeom prst="ellipse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30852-351C-3B4A-9F42-9083DDC67D9A}"/>
              </a:ext>
            </a:extLst>
          </p:cNvPr>
          <p:cNvSpPr txBox="1"/>
          <p:nvPr/>
        </p:nvSpPr>
        <p:spPr>
          <a:xfrm>
            <a:off x="1885444" y="2523198"/>
            <a:ext cx="954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b="1" err="1">
                <a:solidFill>
                  <a:schemeClr val="bg1"/>
                </a:solidFill>
              </a:rPr>
              <a:t>Client</a:t>
            </a:r>
            <a:endParaRPr lang="es-ES_tradnl" sz="1100" b="1">
              <a:solidFill>
                <a:schemeClr val="bg1"/>
              </a:solidFill>
            </a:endParaRPr>
          </a:p>
          <a:p>
            <a:pPr algn="ctr"/>
            <a:r>
              <a:rPr lang="es-ES_tradnl" sz="1100" b="1" err="1">
                <a:solidFill>
                  <a:schemeClr val="bg1"/>
                </a:solidFill>
              </a:rPr>
              <a:t>docker</a:t>
            </a:r>
            <a:r>
              <a:rPr lang="es-ES_tradnl" sz="1100" b="1">
                <a:solidFill>
                  <a:schemeClr val="bg1"/>
                </a:solidFill>
              </a:rPr>
              <a:t> cli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2101C-ABF4-4F4B-B44C-BAE8655BD87A}"/>
              </a:ext>
            </a:extLst>
          </p:cNvPr>
          <p:cNvSpPr txBox="1"/>
          <p:nvPr/>
        </p:nvSpPr>
        <p:spPr>
          <a:xfrm>
            <a:off x="1872744" y="3065203"/>
            <a:ext cx="954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b="1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3A6F3-300B-9C4E-93A9-3B46ADE30C18}"/>
              </a:ext>
            </a:extLst>
          </p:cNvPr>
          <p:cNvSpPr txBox="1"/>
          <p:nvPr/>
        </p:nvSpPr>
        <p:spPr>
          <a:xfrm>
            <a:off x="1903764" y="3452271"/>
            <a:ext cx="9548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100" b="1">
                <a:solidFill>
                  <a:schemeClr val="bg1"/>
                </a:solidFill>
              </a:rPr>
              <a:t>Server</a:t>
            </a:r>
          </a:p>
          <a:p>
            <a:pPr algn="ctr"/>
            <a:r>
              <a:rPr lang="es-ES_tradnl" sz="1100" b="1">
                <a:solidFill>
                  <a:schemeClr val="bg1"/>
                </a:solidFill>
              </a:rPr>
              <a:t>Docker </a:t>
            </a:r>
            <a:r>
              <a:rPr lang="es-ES_tradnl" sz="1100" b="1" err="1">
                <a:solidFill>
                  <a:schemeClr val="bg1"/>
                </a:solidFill>
              </a:rPr>
              <a:t>daemon</a:t>
            </a:r>
            <a:endParaRPr lang="es-ES_tradnl" sz="1100" b="1">
              <a:solidFill>
                <a:schemeClr val="bg1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AEDBB7-EC92-8548-9469-E4D10C36EA7F}"/>
              </a:ext>
            </a:extLst>
          </p:cNvPr>
          <p:cNvCxnSpPr>
            <a:stCxn id="2" idx="2"/>
            <a:endCxn id="3" idx="2"/>
          </p:cNvCxnSpPr>
          <p:nvPr/>
        </p:nvCxnSpPr>
        <p:spPr>
          <a:xfrm rot="10800000">
            <a:off x="809205" y="2991357"/>
            <a:ext cx="307497" cy="670291"/>
          </a:xfrm>
          <a:prstGeom prst="bentConnector2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A065EB-0947-3D45-9A75-0FAB7B02957C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 flipV="1">
            <a:off x="3630851" y="3105404"/>
            <a:ext cx="425732" cy="556243"/>
          </a:xfrm>
          <a:prstGeom prst="bentConnector2">
            <a:avLst/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8554E2C-F848-D54E-9FE6-46720B04437E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 rot="16200000" flipV="1">
            <a:off x="1578032" y="1738355"/>
            <a:ext cx="461077" cy="1108609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03C13C6-B2BB-814C-9FD3-D078A4B81D2D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rot="5400000" flipH="1" flipV="1">
            <a:off x="2725092" y="1709260"/>
            <a:ext cx="451721" cy="117615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685041-9E6B-A841-BD11-105798BC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64" y="4133106"/>
            <a:ext cx="488219" cy="4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Partes de la tecnología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endParaRPr lang="es-ES_tradnl" sz="4000" spc="-30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93407B-9002-2E4E-B893-172B51BC9F60}"/>
              </a:ext>
            </a:extLst>
          </p:cNvPr>
          <p:cNvSpPr/>
          <p:nvPr/>
        </p:nvSpPr>
        <p:spPr>
          <a:xfrm>
            <a:off x="647699" y="2122642"/>
            <a:ext cx="3017989" cy="898216"/>
          </a:xfrm>
          <a:prstGeom prst="roundRect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/>
              <a:t>Runtime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C535EF-B512-5543-97EE-261CC269943E}"/>
              </a:ext>
            </a:extLst>
          </p:cNvPr>
          <p:cNvSpPr/>
          <p:nvPr/>
        </p:nvSpPr>
        <p:spPr>
          <a:xfrm>
            <a:off x="3762964" y="2122642"/>
            <a:ext cx="2605298" cy="898216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/>
              <a:t>Daemon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FE5D95-639C-6F46-8BB5-045E1413A264}"/>
              </a:ext>
            </a:extLst>
          </p:cNvPr>
          <p:cNvSpPr/>
          <p:nvPr/>
        </p:nvSpPr>
        <p:spPr>
          <a:xfrm>
            <a:off x="6465536" y="2138415"/>
            <a:ext cx="2427274" cy="882444"/>
          </a:xfrm>
          <a:prstGeom prst="roundRect">
            <a:avLst/>
          </a:prstGeom>
          <a:solidFill>
            <a:srgbClr val="008C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/>
              <a:t>El orquestador</a:t>
            </a:r>
          </a:p>
        </p:txBody>
      </p:sp>
    </p:spTree>
    <p:extLst>
      <p:ext uri="{BB962C8B-B14F-4D97-AF65-F5344CB8AC3E}">
        <p14:creationId xmlns:p14="http://schemas.microsoft.com/office/powerpoint/2010/main" val="19159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Arquitectura de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endParaRPr lang="es-ES_tradnl" sz="4000" spc="-30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BB3F3D-45FB-8443-AE32-9D976F11EF14}"/>
              </a:ext>
            </a:extLst>
          </p:cNvPr>
          <p:cNvSpPr/>
          <p:nvPr/>
        </p:nvSpPr>
        <p:spPr>
          <a:xfrm>
            <a:off x="607239" y="1229991"/>
            <a:ext cx="2152145" cy="1869260"/>
          </a:xfrm>
          <a:prstGeom prst="roundRect">
            <a:avLst/>
          </a:prstGeom>
          <a:noFill/>
          <a:ln w="38100">
            <a:solidFill>
              <a:srgbClr val="2F48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7D32A-E6B9-C349-9B42-1BADF3FFF9DF}"/>
              </a:ext>
            </a:extLst>
          </p:cNvPr>
          <p:cNvSpPr txBox="1"/>
          <p:nvPr/>
        </p:nvSpPr>
        <p:spPr>
          <a:xfrm>
            <a:off x="647699" y="1254267"/>
            <a:ext cx="211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/>
              <a:t>Client</a:t>
            </a:r>
            <a:endParaRPr lang="es-ES_tradnl" b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8F0BB0-2532-574A-B038-5C9BC50F36ED}"/>
              </a:ext>
            </a:extLst>
          </p:cNvPr>
          <p:cNvSpPr/>
          <p:nvPr/>
        </p:nvSpPr>
        <p:spPr>
          <a:xfrm>
            <a:off x="2920889" y="1229990"/>
            <a:ext cx="3703334" cy="3422931"/>
          </a:xfrm>
          <a:prstGeom prst="roundRect">
            <a:avLst/>
          </a:prstGeom>
          <a:noFill/>
          <a:ln w="38100">
            <a:solidFill>
              <a:srgbClr val="2F48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494925-8ACE-E045-9164-CF8C49459148}"/>
              </a:ext>
            </a:extLst>
          </p:cNvPr>
          <p:cNvSpPr txBox="1"/>
          <p:nvPr/>
        </p:nvSpPr>
        <p:spPr>
          <a:xfrm>
            <a:off x="2920886" y="1254267"/>
            <a:ext cx="35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/>
              <a:t>DOCKER_HOST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735E5-DAF2-F14D-9D34-5189A1C6A141}"/>
              </a:ext>
            </a:extLst>
          </p:cNvPr>
          <p:cNvSpPr txBox="1"/>
          <p:nvPr/>
        </p:nvSpPr>
        <p:spPr>
          <a:xfrm>
            <a:off x="6624565" y="1244825"/>
            <a:ext cx="231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err="1"/>
              <a:t>Registry</a:t>
            </a:r>
            <a:endParaRPr lang="es-ES_tradnl" b="1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598C5A-64CF-B14D-B8FD-3C20E27438BC}"/>
              </a:ext>
            </a:extLst>
          </p:cNvPr>
          <p:cNvSpPr/>
          <p:nvPr/>
        </p:nvSpPr>
        <p:spPr>
          <a:xfrm>
            <a:off x="768745" y="1747880"/>
            <a:ext cx="1780246" cy="28322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err="1"/>
              <a:t>docker</a:t>
            </a:r>
            <a:r>
              <a:rPr lang="es-ES_tradnl" sz="1400"/>
              <a:t> </a:t>
            </a:r>
            <a:r>
              <a:rPr lang="es-ES_tradnl" sz="1400" err="1"/>
              <a:t>pull</a:t>
            </a:r>
            <a:endParaRPr lang="es-ES_tradnl" sz="14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3BD1A28-A76C-854B-8BB4-BB838E03781B}"/>
              </a:ext>
            </a:extLst>
          </p:cNvPr>
          <p:cNvSpPr/>
          <p:nvPr/>
        </p:nvSpPr>
        <p:spPr>
          <a:xfrm>
            <a:off x="6786405" y="1205721"/>
            <a:ext cx="2152147" cy="1869260"/>
          </a:xfrm>
          <a:prstGeom prst="roundRect">
            <a:avLst/>
          </a:prstGeom>
          <a:noFill/>
          <a:ln w="38100">
            <a:solidFill>
              <a:srgbClr val="2F48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B5ACE6-CD13-D843-9051-08D2ECE67D41}"/>
              </a:ext>
            </a:extLst>
          </p:cNvPr>
          <p:cNvSpPr/>
          <p:nvPr/>
        </p:nvSpPr>
        <p:spPr>
          <a:xfrm>
            <a:off x="768744" y="2155382"/>
            <a:ext cx="1780246" cy="28322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err="1"/>
              <a:t>docker</a:t>
            </a:r>
            <a:r>
              <a:rPr lang="es-ES_tradnl" sz="1400"/>
              <a:t> </a:t>
            </a:r>
            <a:r>
              <a:rPr lang="es-ES_tradnl" sz="1400" err="1"/>
              <a:t>build</a:t>
            </a:r>
            <a:endParaRPr lang="es-ES_tradnl" sz="14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BAB6B7-53D4-F74E-A117-934FDA789ABB}"/>
              </a:ext>
            </a:extLst>
          </p:cNvPr>
          <p:cNvSpPr/>
          <p:nvPr/>
        </p:nvSpPr>
        <p:spPr>
          <a:xfrm>
            <a:off x="768744" y="2541073"/>
            <a:ext cx="1780246" cy="283221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err="1"/>
              <a:t>docker</a:t>
            </a:r>
            <a:r>
              <a:rPr lang="es-ES_tradnl" sz="1400"/>
              <a:t> run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AB9A91-9B6B-C748-A9B7-DFB1B13631C4}"/>
              </a:ext>
            </a:extLst>
          </p:cNvPr>
          <p:cNvSpPr/>
          <p:nvPr/>
        </p:nvSpPr>
        <p:spPr>
          <a:xfrm>
            <a:off x="3070585" y="1762484"/>
            <a:ext cx="3392136" cy="283221"/>
          </a:xfrm>
          <a:prstGeom prst="roundRect">
            <a:avLst/>
          </a:prstGeom>
          <a:solidFill>
            <a:srgbClr val="95B1A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>
                <a:solidFill>
                  <a:schemeClr val="bg1"/>
                </a:solidFill>
              </a:rPr>
              <a:t>Docker Daemon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A1127C-BCF2-AB46-8D09-80BC239525B9}"/>
              </a:ext>
            </a:extLst>
          </p:cNvPr>
          <p:cNvSpPr/>
          <p:nvPr/>
        </p:nvSpPr>
        <p:spPr>
          <a:xfrm>
            <a:off x="3039796" y="2273862"/>
            <a:ext cx="1621218" cy="2063469"/>
          </a:xfrm>
          <a:prstGeom prst="roundRect">
            <a:avLst/>
          </a:prstGeom>
          <a:noFill/>
          <a:ln w="38100">
            <a:solidFill>
              <a:srgbClr val="2F48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1EC5A17-DDE1-4447-8451-6403AF630FFB}"/>
              </a:ext>
            </a:extLst>
          </p:cNvPr>
          <p:cNvSpPr/>
          <p:nvPr/>
        </p:nvSpPr>
        <p:spPr>
          <a:xfrm>
            <a:off x="4898152" y="2273861"/>
            <a:ext cx="1621218" cy="2063469"/>
          </a:xfrm>
          <a:prstGeom prst="roundRect">
            <a:avLst/>
          </a:prstGeom>
          <a:noFill/>
          <a:ln w="38100">
            <a:solidFill>
              <a:srgbClr val="2F485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6F627-9A74-0845-B84C-AC6BAFDA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02" y="1732381"/>
            <a:ext cx="458436" cy="43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6CE38-69FD-3141-A7C6-FBAF40C9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78" y="1691034"/>
            <a:ext cx="473587" cy="473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6DB9C1-9117-4342-8E05-C8814429E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530" y="2374511"/>
            <a:ext cx="490579" cy="4905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2180F8-410A-774C-B35B-DFAE98D7A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550" y="2270140"/>
            <a:ext cx="1014241" cy="6993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FF7694-FB2C-844B-A22F-5EEA4A03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25" y="2853327"/>
            <a:ext cx="458436" cy="432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312F64-D3DC-6A4A-A3A9-3754DFC2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97" y="3610698"/>
            <a:ext cx="473587" cy="4735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2BF3F1-3EFC-2645-A3B6-FA80669C0BEB}"/>
              </a:ext>
            </a:extLst>
          </p:cNvPr>
          <p:cNvSpPr txBox="1"/>
          <p:nvPr/>
        </p:nvSpPr>
        <p:spPr>
          <a:xfrm>
            <a:off x="4898153" y="2281999"/>
            <a:ext cx="162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/>
              <a:t>Imágenes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BA049-AD33-C444-BDE2-88EF93E75D92}"/>
              </a:ext>
            </a:extLst>
          </p:cNvPr>
          <p:cNvSpPr txBox="1"/>
          <p:nvPr/>
        </p:nvSpPr>
        <p:spPr>
          <a:xfrm>
            <a:off x="3070585" y="2280975"/>
            <a:ext cx="162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/>
              <a:t>Contenedores</a:t>
            </a:r>
          </a:p>
        </p:txBody>
      </p:sp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2341617C-CAED-C649-BE28-DA444A675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529" y="2592752"/>
            <a:ext cx="569379" cy="569379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92D1AA10-AD2A-FC45-985C-E4C76F1DA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085" y="3155921"/>
            <a:ext cx="569379" cy="569379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80606EB6-9074-E544-830D-AC2C5D552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015" y="3719090"/>
            <a:ext cx="569379" cy="569379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A65AF3A-9E7C-CD46-BC1B-F0AA3DCBC90E}"/>
              </a:ext>
            </a:extLst>
          </p:cNvPr>
          <p:cNvCxnSpPr>
            <a:stCxn id="4" idx="3"/>
            <a:endCxn id="21" idx="1"/>
          </p:cNvCxnSpPr>
          <p:nvPr/>
        </p:nvCxnSpPr>
        <p:spPr>
          <a:xfrm>
            <a:off x="2548991" y="1889491"/>
            <a:ext cx="521594" cy="14604"/>
          </a:xfrm>
          <a:prstGeom prst="curvedConnector3">
            <a:avLst/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449489E-3764-414E-962C-384357740049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2548990" y="1904095"/>
            <a:ext cx="521595" cy="392898"/>
          </a:xfrm>
          <a:prstGeom prst="curvedConnector3">
            <a:avLst/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97AC214-F8A0-234E-A143-443BAA70EF2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2548990" y="1904095"/>
            <a:ext cx="521595" cy="778589"/>
          </a:xfrm>
          <a:prstGeom prst="curvedConnector3">
            <a:avLst/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D3F4F15-9812-C944-B8C5-8D67F065F94E}"/>
              </a:ext>
            </a:extLst>
          </p:cNvPr>
          <p:cNvCxnSpPr>
            <a:cxnSpLocks/>
            <a:stCxn id="27" idx="1"/>
            <a:endCxn id="31" idx="3"/>
          </p:cNvCxnSpPr>
          <p:nvPr/>
        </p:nvCxnSpPr>
        <p:spPr>
          <a:xfrm rot="10800000">
            <a:off x="4134909" y="2877443"/>
            <a:ext cx="1281217" cy="192005"/>
          </a:xfrm>
          <a:prstGeom prst="curvedConnector3">
            <a:avLst/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1EB6C75E-A3B1-204A-A985-3068A1A8A7F3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6462721" y="1904095"/>
            <a:ext cx="779881" cy="44406"/>
          </a:xfrm>
          <a:prstGeom prst="curvedConnector3">
            <a:avLst>
              <a:gd name="adj1" fmla="val 50000"/>
            </a:avLst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196B4743-B431-3E4C-B1C0-6B0FB30CB80B}"/>
              </a:ext>
            </a:extLst>
          </p:cNvPr>
          <p:cNvCxnSpPr>
            <a:cxnSpLocks/>
            <a:stCxn id="7" idx="1"/>
            <a:endCxn id="27" idx="3"/>
          </p:cNvCxnSpPr>
          <p:nvPr/>
        </p:nvCxnSpPr>
        <p:spPr>
          <a:xfrm rot="10800000" flipV="1">
            <a:off x="5874562" y="1948501"/>
            <a:ext cx="1368041" cy="1120946"/>
          </a:xfrm>
          <a:prstGeom prst="curvedConnector3">
            <a:avLst>
              <a:gd name="adj1" fmla="val 50000"/>
            </a:avLst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C8D56393-C1C9-2644-8D92-BF24DF8952E0}"/>
              </a:ext>
            </a:extLst>
          </p:cNvPr>
          <p:cNvCxnSpPr>
            <a:cxnSpLocks/>
            <a:stCxn id="21" idx="2"/>
            <a:endCxn id="27" idx="1"/>
          </p:cNvCxnSpPr>
          <p:nvPr/>
        </p:nvCxnSpPr>
        <p:spPr>
          <a:xfrm rot="16200000" flipH="1">
            <a:off x="4579518" y="2232840"/>
            <a:ext cx="1023742" cy="649472"/>
          </a:xfrm>
          <a:prstGeom prst="curvedConnector2">
            <a:avLst/>
          </a:prstGeom>
          <a:ln>
            <a:solidFill>
              <a:srgbClr val="494738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4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El gran reto…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2058" name="Picture 10" descr="Debugging Microservices Applications w/ Service Mesh, openTracing &amp; Squash">
            <a:extLst>
              <a:ext uri="{FF2B5EF4-FFF2-40B4-BE49-F238E27FC236}">
                <a16:creationId xmlns:a16="http://schemas.microsoft.com/office/drawing/2014/main" id="{791FD12A-8876-83D2-FABE-9A1FD1DDB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20210" r="7895" b="8118"/>
          <a:stretch/>
        </p:blipFill>
        <p:spPr bwMode="auto">
          <a:xfrm>
            <a:off x="898524" y="962526"/>
            <a:ext cx="7523581" cy="36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3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¿ Y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Kubernetes</a:t>
            </a:r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C626EB-5465-9F4B-AABE-E136E4B5DB77}"/>
              </a:ext>
            </a:extLst>
          </p:cNvPr>
          <p:cNvSpPr/>
          <p:nvPr/>
        </p:nvSpPr>
        <p:spPr>
          <a:xfrm>
            <a:off x="639091" y="1199535"/>
            <a:ext cx="3824754" cy="3599411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err="1"/>
              <a:t>Kubernetes</a:t>
            </a:r>
            <a:r>
              <a:rPr lang="es-ES_tradnl"/>
              <a:t> es un proyecto Open </a:t>
            </a:r>
            <a:r>
              <a:rPr lang="es-ES_tradnl" err="1"/>
              <a:t>Source</a:t>
            </a:r>
            <a:r>
              <a:rPr lang="es-ES_tradnl"/>
              <a:t> de </a:t>
            </a:r>
            <a:r>
              <a:rPr lang="es-ES_tradnl" b="1"/>
              <a:t>Google</a:t>
            </a:r>
            <a:r>
              <a:rPr lang="es-ES_tradnl"/>
              <a:t> que se ha convertido en el orquestador de facto de contenedores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5EC53F-A570-C343-9D64-7E927CE64EA8}"/>
              </a:ext>
            </a:extLst>
          </p:cNvPr>
          <p:cNvSpPr/>
          <p:nvPr/>
        </p:nvSpPr>
        <p:spPr>
          <a:xfrm>
            <a:off x="5068421" y="1199535"/>
            <a:ext cx="3824754" cy="3599411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Usaba </a:t>
            </a:r>
            <a:r>
              <a:rPr lang="es-ES_tradnl" b="1" dirty="0" err="1"/>
              <a:t>Docker</a:t>
            </a:r>
            <a:r>
              <a:rPr lang="es-ES_tradnl" dirty="0"/>
              <a:t> como su </a:t>
            </a:r>
            <a:r>
              <a:rPr lang="es-ES_tradnl" dirty="0" err="1"/>
              <a:t>runtime</a:t>
            </a:r>
            <a:r>
              <a:rPr lang="es-ES_tradnl" dirty="0"/>
              <a:t> por defecto.</a:t>
            </a:r>
          </a:p>
        </p:txBody>
      </p:sp>
    </p:spTree>
    <p:extLst>
      <p:ext uri="{BB962C8B-B14F-4D97-AF65-F5344CB8AC3E}">
        <p14:creationId xmlns:p14="http://schemas.microsoft.com/office/powerpoint/2010/main" val="12296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Yolanda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Azcúnaga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7FFE1-C1A7-41F1-3BE7-C41FE06D61DC}"/>
              </a:ext>
            </a:extLst>
          </p:cNvPr>
          <p:cNvSpPr txBox="1"/>
          <p:nvPr/>
        </p:nvSpPr>
        <p:spPr>
          <a:xfrm>
            <a:off x="3896869" y="1234068"/>
            <a:ext cx="5219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llamo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1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Yolanda </a:t>
            </a:r>
            <a:r>
              <a:rPr lang="en-GB" sz="1800" b="1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Azcúnaga</a:t>
            </a:r>
            <a:r>
              <a:rPr lang="en-GB" sz="1800" b="1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trabajo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desde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hace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4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años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1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Google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1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Cloud Engineer </a:t>
            </a:r>
            <a:r>
              <a:rPr lang="en-GB" sz="180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especialista</a:t>
            </a:r>
            <a:r>
              <a:rPr lang="en-GB" sz="180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GB" sz="180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modernización</a:t>
            </a:r>
            <a:r>
              <a:rPr lang="en-GB" sz="180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GB" sz="180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infraestructura</a:t>
            </a:r>
            <a:r>
              <a:rPr lang="en-GB" sz="180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en-GB" dirty="0">
              <a:effectLst/>
            </a:endParaRPr>
          </a:p>
          <a:p>
            <a:br>
              <a:rPr lang="en-GB" dirty="0"/>
            </a:b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038A8-A8F8-67A5-1CD8-B539B8C74E5F}"/>
              </a:ext>
            </a:extLst>
          </p:cNvPr>
          <p:cNvSpPr txBox="1"/>
          <p:nvPr/>
        </p:nvSpPr>
        <p:spPr>
          <a:xfrm>
            <a:off x="3896869" y="2489344"/>
            <a:ext cx="4996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Anteriormente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trabajé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arquitecta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 cloud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Amazon Web Services y Microsoft,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ayudando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empresas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todo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tipo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desarrollar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sus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proyectos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 </a:t>
            </a:r>
            <a:r>
              <a:rPr lang="en-GB" sz="1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nube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563056-7477-739E-A0F5-5113118E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4" y="1234068"/>
            <a:ext cx="2881532" cy="2881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1F7BDD-822D-3355-1B5C-110652B81B57}"/>
              </a:ext>
            </a:extLst>
          </p:cNvPr>
          <p:cNvSpPr txBox="1"/>
          <p:nvPr/>
        </p:nvSpPr>
        <p:spPr>
          <a:xfrm>
            <a:off x="3896869" y="4500295"/>
            <a:ext cx="579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200" dirty="0">
                <a:hlinkClick r:id="rId4"/>
              </a:rPr>
              <a:t>https://www.linkedin.com/in/yolanda-azcunaga/</a:t>
            </a:r>
            <a:r>
              <a:rPr lang="en-E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34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¿Pero que ha pasado?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C626EB-5465-9F4B-AABE-E136E4B5DB77}"/>
              </a:ext>
            </a:extLst>
          </p:cNvPr>
          <p:cNvSpPr/>
          <p:nvPr/>
        </p:nvSpPr>
        <p:spPr>
          <a:xfrm>
            <a:off x="647699" y="1636295"/>
            <a:ext cx="3717289" cy="3374407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“Docker as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underlying</a:t>
            </a:r>
            <a:r>
              <a:rPr lang="es-ES_tradnl" dirty="0"/>
              <a:t> </a:t>
            </a:r>
            <a:r>
              <a:rPr lang="es-ES_tradnl" dirty="0" err="1"/>
              <a:t>runtime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being</a:t>
            </a:r>
            <a:r>
              <a:rPr lang="es-ES_tradnl" dirty="0"/>
              <a:t> </a:t>
            </a:r>
            <a:r>
              <a:rPr lang="es-ES_tradnl" dirty="0" err="1"/>
              <a:t>deprecated</a:t>
            </a:r>
            <a:r>
              <a:rPr lang="es-ES_tradnl" dirty="0"/>
              <a:t> in favor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runtimes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use </a:t>
            </a:r>
            <a:r>
              <a:rPr lang="es-ES_tradnl" dirty="0" err="1"/>
              <a:t>the</a:t>
            </a:r>
            <a:r>
              <a:rPr lang="es-ES_tradnl" dirty="0"/>
              <a:t> Container </a:t>
            </a:r>
            <a:r>
              <a:rPr lang="es-ES_tradnl" dirty="0" err="1"/>
              <a:t>Runtime</a:t>
            </a:r>
            <a:r>
              <a:rPr lang="es-ES_tradnl" dirty="0"/>
              <a:t> Interface (CRI) </a:t>
            </a:r>
            <a:r>
              <a:rPr lang="es-ES_tradnl" dirty="0" err="1"/>
              <a:t>created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Kubernetes</a:t>
            </a:r>
            <a:r>
              <a:rPr lang="es-ES_tradnl" dirty="0"/>
              <a:t>. </a:t>
            </a:r>
            <a:r>
              <a:rPr lang="es-ES_tradnl" b="1" dirty="0"/>
              <a:t>Docker-</a:t>
            </a:r>
            <a:r>
              <a:rPr lang="es-ES_tradnl" b="1" dirty="0" err="1"/>
              <a:t>produced</a:t>
            </a:r>
            <a:r>
              <a:rPr lang="es-ES_tradnl" b="1" dirty="0"/>
              <a:t> </a:t>
            </a:r>
            <a:r>
              <a:rPr lang="es-ES_tradnl" b="1" dirty="0" err="1"/>
              <a:t>images</a:t>
            </a:r>
            <a:r>
              <a:rPr lang="es-ES_tradnl" b="1" dirty="0"/>
              <a:t> </a:t>
            </a:r>
            <a:r>
              <a:rPr lang="es-ES_tradnl" b="1" dirty="0" err="1"/>
              <a:t>will</a:t>
            </a:r>
            <a:r>
              <a:rPr lang="es-ES_tradnl" b="1" dirty="0"/>
              <a:t> continue </a:t>
            </a:r>
            <a:r>
              <a:rPr lang="es-ES_tradnl" b="1" dirty="0" err="1"/>
              <a:t>to</a:t>
            </a:r>
            <a:r>
              <a:rPr lang="es-ES_tradnl" b="1" dirty="0"/>
              <a:t> </a:t>
            </a:r>
            <a:r>
              <a:rPr lang="es-ES_tradnl" b="1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runtimes</a:t>
            </a:r>
            <a:r>
              <a:rPr lang="es-ES_tradnl" dirty="0"/>
              <a:t>, as </a:t>
            </a:r>
            <a:r>
              <a:rPr lang="es-ES_tradnl" dirty="0" err="1"/>
              <a:t>they</a:t>
            </a:r>
            <a:r>
              <a:rPr lang="es-ES_tradnl" dirty="0"/>
              <a:t> </a:t>
            </a:r>
            <a:r>
              <a:rPr lang="es-ES_tradnl" dirty="0" err="1"/>
              <a:t>always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C5EC53F-A570-C343-9D64-7E927CE64EA8}"/>
              </a:ext>
            </a:extLst>
          </p:cNvPr>
          <p:cNvSpPr/>
          <p:nvPr/>
        </p:nvSpPr>
        <p:spPr>
          <a:xfrm>
            <a:off x="4677879" y="1636294"/>
            <a:ext cx="4081110" cy="3374407"/>
          </a:xfrm>
          <a:prstGeom prst="roundRect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“This change addresses a different environment than most folks use to interact with Docker. The Docker installation you’re using in development is unrelated to the Docker runtime inside your Kubernetes cluster.”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E7D8C-24C7-A931-3DAC-94C2C7207F71}"/>
              </a:ext>
            </a:extLst>
          </p:cNvPr>
          <p:cNvSpPr txBox="1"/>
          <p:nvPr/>
        </p:nvSpPr>
        <p:spPr>
          <a:xfrm>
            <a:off x="2286000" y="10024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hlinkClick r:id="rId3"/>
              </a:rPr>
              <a:t>Don't Panic: Kubernetes and Docker</a:t>
            </a:r>
            <a:endParaRPr lang="en-GB" b="1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6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¿Que necesito para empezar?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71BFEB-0A0D-4147-9441-87951336FF12}"/>
              </a:ext>
            </a:extLst>
          </p:cNvPr>
          <p:cNvSpPr/>
          <p:nvPr/>
        </p:nvSpPr>
        <p:spPr>
          <a:xfrm>
            <a:off x="647699" y="1132885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err="1"/>
              <a:t>Docker</a:t>
            </a:r>
            <a:r>
              <a:rPr lang="es-ES_tradnl"/>
              <a:t> es compatible con Windows, Mac y Linux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A2912D-DE5C-B147-B740-9597AD1AF886}"/>
              </a:ext>
            </a:extLst>
          </p:cNvPr>
          <p:cNvSpPr/>
          <p:nvPr/>
        </p:nvSpPr>
        <p:spPr>
          <a:xfrm>
            <a:off x="647699" y="2044475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Puedes instalarlo en la nube, </a:t>
            </a:r>
            <a:r>
              <a:rPr lang="es-ES_tradnl" err="1"/>
              <a:t>on</a:t>
            </a:r>
            <a:r>
              <a:rPr lang="es-ES_tradnl"/>
              <a:t> </a:t>
            </a:r>
            <a:r>
              <a:rPr lang="es-ES_tradnl" err="1"/>
              <a:t>premise</a:t>
            </a:r>
            <a:r>
              <a:rPr lang="es-ES_tradnl"/>
              <a:t> o en un portátil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FA10C-9E0B-3C4B-92D9-B2E2632E53D4}"/>
              </a:ext>
            </a:extLst>
          </p:cNvPr>
          <p:cNvSpPr/>
          <p:nvPr/>
        </p:nvSpPr>
        <p:spPr>
          <a:xfrm>
            <a:off x="647699" y="2956065"/>
            <a:ext cx="8245476" cy="1051628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err="1"/>
              <a:t>Docker</a:t>
            </a:r>
            <a:r>
              <a:rPr lang="es-ES_tradnl"/>
              <a:t> desktop es un producto de </a:t>
            </a:r>
            <a:r>
              <a:rPr lang="es-ES_tradnl" err="1"/>
              <a:t>Docker</a:t>
            </a:r>
            <a:r>
              <a:rPr lang="es-ES_tradnl"/>
              <a:t> Inc. que puedes instalar en tu máquina, está pensado para desarrollo. Incluye </a:t>
            </a:r>
            <a:r>
              <a:rPr lang="es-ES_tradnl" err="1"/>
              <a:t>compose</a:t>
            </a:r>
            <a:r>
              <a:rPr lang="es-ES_tradnl"/>
              <a:t> y también puedes habilitar un clúster de </a:t>
            </a:r>
            <a:r>
              <a:rPr lang="es-ES_tradnl" err="1"/>
              <a:t>Kubernetes</a:t>
            </a:r>
            <a:r>
              <a:rPr lang="es-ES_tradnl"/>
              <a:t> de un nodo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7F7D27-9290-5345-869E-1F51B41E3485}"/>
              </a:ext>
            </a:extLst>
          </p:cNvPr>
          <p:cNvSpPr/>
          <p:nvPr/>
        </p:nvSpPr>
        <p:spPr>
          <a:xfrm>
            <a:off x="647699" y="4085803"/>
            <a:ext cx="8245476" cy="882707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Entorno en la nube para jugar con </a:t>
            </a:r>
            <a:r>
              <a:rPr lang="es-ES_tradnl" err="1"/>
              <a:t>Docker</a:t>
            </a:r>
            <a:r>
              <a:rPr lang="es-ES_tradnl"/>
              <a:t>: </a:t>
            </a:r>
            <a:br>
              <a:rPr lang="es-ES_tradnl"/>
            </a:br>
            <a:r>
              <a:rPr lang="en-GB">
                <a:hlinkClick r:id="rId3"/>
              </a:rPr>
              <a:t>https://labs.play-with-docker.com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31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117D-DD5E-794D-B8D3-D5C95EFB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GB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ES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reak;</a:t>
            </a:r>
          </a:p>
        </p:txBody>
      </p:sp>
    </p:spTree>
    <p:extLst>
      <p:ext uri="{BB962C8B-B14F-4D97-AF65-F5344CB8AC3E}">
        <p14:creationId xmlns:p14="http://schemas.microsoft.com/office/powerpoint/2010/main" val="11116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CDB76D-4C6A-9F47-9439-67B3606EBF76}"/>
              </a:ext>
            </a:extLst>
          </p:cNvPr>
          <p:cNvSpPr/>
          <p:nvPr/>
        </p:nvSpPr>
        <p:spPr>
          <a:xfrm>
            <a:off x="712099" y="924645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err="1"/>
              <a:t>Docker</a:t>
            </a:r>
            <a:r>
              <a:rPr lang="es-ES_tradnl"/>
              <a:t> es una plataforma para </a:t>
            </a:r>
            <a:r>
              <a:rPr lang="es-ES_tradnl" err="1"/>
              <a:t>devs</a:t>
            </a:r>
            <a:r>
              <a:rPr lang="es-ES_tradnl"/>
              <a:t> y </a:t>
            </a:r>
            <a:r>
              <a:rPr lang="es-ES_tradnl" err="1"/>
              <a:t>admins</a:t>
            </a:r>
            <a:r>
              <a:rPr lang="es-ES_tradnl"/>
              <a:t> para desarrollar.</a:t>
            </a:r>
            <a:endParaRPr lang="es-ES_tradnl" b="1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F4B0C7C-8E7E-6F45-B85A-3BEA5EA8054E}"/>
              </a:ext>
            </a:extLst>
          </p:cNvPr>
          <p:cNvSpPr/>
          <p:nvPr/>
        </p:nvSpPr>
        <p:spPr>
          <a:xfrm>
            <a:off x="712099" y="1984606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Una </a:t>
            </a:r>
            <a:r>
              <a:rPr lang="es-ES_tradnl" b="1"/>
              <a:t>imagen</a:t>
            </a:r>
            <a:r>
              <a:rPr lang="es-ES_tradnl"/>
              <a:t> es el resultado de la receta y los ingredientes que necesita tu aplicación para poder funcionar</a:t>
            </a:r>
            <a:endParaRPr lang="es-ES_tradnl" b="1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02E687-9E4F-B94F-ADBF-54151987F57B}"/>
              </a:ext>
            </a:extLst>
          </p:cNvPr>
          <p:cNvSpPr/>
          <p:nvPr/>
        </p:nvSpPr>
        <p:spPr>
          <a:xfrm>
            <a:off x="712099" y="3044567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Un </a:t>
            </a:r>
            <a:r>
              <a:rPr lang="es-ES_tradnl" b="1"/>
              <a:t>contenedor</a:t>
            </a:r>
            <a:r>
              <a:rPr lang="es-ES_tradnl"/>
              <a:t> es una instancia de una </a:t>
            </a:r>
            <a:r>
              <a:rPr lang="es-ES_tradnl" b="1"/>
              <a:t>imagen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7A44FE-5D73-9E4F-A4A1-22CFD8447B1A}"/>
              </a:ext>
            </a:extLst>
          </p:cNvPr>
          <p:cNvSpPr/>
          <p:nvPr/>
        </p:nvSpPr>
        <p:spPr>
          <a:xfrm>
            <a:off x="712099" y="4104527"/>
            <a:ext cx="8245476" cy="833480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La forma de interactuar con </a:t>
            </a:r>
            <a:r>
              <a:rPr lang="es-ES_tradnl" b="1" err="1"/>
              <a:t>Docker</a:t>
            </a:r>
            <a:r>
              <a:rPr lang="es-ES_tradnl"/>
              <a:t> es a través del </a:t>
            </a:r>
            <a:r>
              <a:rPr lang="es-ES_tradnl" b="1"/>
              <a:t>CLI</a:t>
            </a:r>
            <a:r>
              <a:rPr lang="es-ES_tradnl"/>
              <a:t>.</a:t>
            </a:r>
            <a:endParaRPr lang="es-ES_tradnl" b="1"/>
          </a:p>
        </p:txBody>
      </p:sp>
    </p:spTree>
    <p:extLst>
      <p:ext uri="{BB962C8B-B14F-4D97-AF65-F5344CB8AC3E}">
        <p14:creationId xmlns:p14="http://schemas.microsoft.com/office/powerpoint/2010/main" val="2108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2392706" y="3044165"/>
            <a:ext cx="4358588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147363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 básicos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647699" y="1073659"/>
            <a:ext cx="1780246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run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1075141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Para ejecutar un contenedor.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647699" y="1549045"/>
            <a:ext cx="1780246" cy="479738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1532340"/>
            <a:ext cx="6362598" cy="479738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Te lista los contenedores que se están ejecutando.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647699" y="2102873"/>
            <a:ext cx="1780246" cy="533204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attach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2090520"/>
            <a:ext cx="6362598" cy="533204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Te permite engancharte a un contenedor (entrada, salida y </a:t>
            </a:r>
            <a:r>
              <a:rPr lang="es-ES_tradnl" sz="1400" err="1"/>
              <a:t>streams</a:t>
            </a:r>
            <a:r>
              <a:rPr lang="es-ES_tradnl" sz="1400"/>
              <a:t> de errores).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339BEC-3D4C-644F-B8DC-F4D51233F39A}"/>
              </a:ext>
            </a:extLst>
          </p:cNvPr>
          <p:cNvSpPr/>
          <p:nvPr/>
        </p:nvSpPr>
        <p:spPr>
          <a:xfrm>
            <a:off x="647699" y="2710167"/>
            <a:ext cx="1780246" cy="459063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cp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4068B0-6878-7B4A-B59C-2EDC72560559}"/>
              </a:ext>
            </a:extLst>
          </p:cNvPr>
          <p:cNvSpPr/>
          <p:nvPr/>
        </p:nvSpPr>
        <p:spPr>
          <a:xfrm>
            <a:off x="2530577" y="2697858"/>
            <a:ext cx="6362598" cy="459063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Te permite copiar archivos al contenedor y viceversa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AB239FF-ECC3-3D48-9335-98474E81559A}"/>
              </a:ext>
            </a:extLst>
          </p:cNvPr>
          <p:cNvSpPr/>
          <p:nvPr/>
        </p:nvSpPr>
        <p:spPr>
          <a:xfrm>
            <a:off x="647699" y="3243320"/>
            <a:ext cx="1780246" cy="459063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kill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0E0C76-3C7A-8346-B396-9548A3ED42D4}"/>
              </a:ext>
            </a:extLst>
          </p:cNvPr>
          <p:cNvSpPr/>
          <p:nvPr/>
        </p:nvSpPr>
        <p:spPr>
          <a:xfrm>
            <a:off x="2520745" y="3237166"/>
            <a:ext cx="6362598" cy="459063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Para poder matar o uno o más contenedores que estén corriendo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22F3E4-E384-DD4F-8391-3E60F8A027DE}"/>
              </a:ext>
            </a:extLst>
          </p:cNvPr>
          <p:cNvSpPr/>
          <p:nvPr/>
        </p:nvSpPr>
        <p:spPr>
          <a:xfrm>
            <a:off x="647699" y="3776472"/>
            <a:ext cx="1780246" cy="459063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start/stop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F137456-8881-AD41-8208-F4CA0103EBC1}"/>
              </a:ext>
            </a:extLst>
          </p:cNvPr>
          <p:cNvSpPr/>
          <p:nvPr/>
        </p:nvSpPr>
        <p:spPr>
          <a:xfrm>
            <a:off x="2520745" y="3776472"/>
            <a:ext cx="6362598" cy="459063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Para arrancar o parar un </a:t>
            </a:r>
            <a:r>
              <a:rPr lang="es-ES_tradnl" sz="1400" err="1"/>
              <a:t>container</a:t>
            </a:r>
            <a:r>
              <a:rPr lang="es-ES_tradnl" sz="1400"/>
              <a:t> (stop mantiene el estado)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ED5A937-B7E8-1348-8FDA-2A464364F88E}"/>
              </a:ext>
            </a:extLst>
          </p:cNvPr>
          <p:cNvSpPr/>
          <p:nvPr/>
        </p:nvSpPr>
        <p:spPr>
          <a:xfrm>
            <a:off x="647699" y="4309624"/>
            <a:ext cx="1780246" cy="459063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/>
              <a:t>docker rm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D53E8C1-F393-3B4D-8402-80A3D00EFD09}"/>
              </a:ext>
            </a:extLst>
          </p:cNvPr>
          <p:cNvSpPr/>
          <p:nvPr/>
        </p:nvSpPr>
        <p:spPr>
          <a:xfrm>
            <a:off x="2520745" y="4309624"/>
            <a:ext cx="6362598" cy="459063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/>
              <a:t>Elimina uno o más contenedores (eliminando el estado)</a:t>
            </a:r>
          </a:p>
        </p:txBody>
      </p:sp>
    </p:spTree>
    <p:extLst>
      <p:ext uri="{BB962C8B-B14F-4D97-AF65-F5344CB8AC3E}">
        <p14:creationId xmlns:p14="http://schemas.microsoft.com/office/powerpoint/2010/main" val="29085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010992"/>
            <a:ext cx="279471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/>
              <a:t>Crea un contenedor con </a:t>
            </a:r>
            <a:r>
              <a:rPr lang="en-ES" sz="1600" b="1"/>
              <a:t>MongoDB</a:t>
            </a:r>
            <a:r>
              <a:rPr lang="en-ES" sz="1600"/>
              <a:t>, protegido por usuario y contraseña.</a:t>
            </a:r>
          </a:p>
          <a:p>
            <a:endParaRPr lang="en-ES" sz="1600"/>
          </a:p>
          <a:p>
            <a:r>
              <a:rPr lang="en-ES" sz="1600"/>
              <a:t>Conectate utilizando Mongo Compass.</a:t>
            </a:r>
          </a:p>
          <a:p>
            <a:endParaRPr lang="en-ES" sz="1600"/>
          </a:p>
          <a:p>
            <a:r>
              <a:rPr lang="en-ES" sz="1600"/>
              <a:t>Crea una base de datos llamada </a:t>
            </a:r>
            <a:r>
              <a:rPr lang="en-ES" sz="1600" b="1"/>
              <a:t>Library</a:t>
            </a:r>
            <a:r>
              <a:rPr lang="en-ES" sz="1600"/>
              <a:t> con una colección llamada </a:t>
            </a:r>
            <a:r>
              <a:rPr lang="en-ES" sz="1600" b="1"/>
              <a:t>Books</a:t>
            </a:r>
            <a:r>
              <a:rPr lang="en-ES" sz="1600"/>
              <a:t>.</a:t>
            </a:r>
          </a:p>
          <a:p>
            <a:endParaRPr lang="en-ES" sz="1600"/>
          </a:p>
          <a:p>
            <a:r>
              <a:rPr lang="en-ES" sz="1600"/>
              <a:t>Importa los datos de </a:t>
            </a:r>
            <a:r>
              <a:rPr lang="en-ES" sz="1600" b="1"/>
              <a:t>books.json</a:t>
            </a:r>
            <a:r>
              <a:rPr lang="en-ES" sz="1600"/>
              <a:t> en el directorio de la unidad.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208904-FD9B-2D49-B0F4-BEA35657E1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42415" y="1390922"/>
            <a:ext cx="5731510" cy="3672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625403" y="102159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Resultado:</a:t>
            </a:r>
          </a:p>
        </p:txBody>
      </p:sp>
    </p:spTree>
    <p:extLst>
      <p:ext uri="{BB962C8B-B14F-4D97-AF65-F5344CB8AC3E}">
        <p14:creationId xmlns:p14="http://schemas.microsoft.com/office/powerpoint/2010/main" val="2579178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010992"/>
            <a:ext cx="2794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500"/>
              <a:t>Crea un contenedor llamado </a:t>
            </a:r>
            <a:r>
              <a:rPr lang="en-ES" sz="1500" b="1"/>
              <a:t>lemoncoders-web</a:t>
            </a:r>
            <a:r>
              <a:rPr lang="en-ES" sz="1500"/>
              <a:t>, con </a:t>
            </a:r>
            <a:r>
              <a:rPr lang="en-ES" sz="1500" b="1"/>
              <a:t>Nginx</a:t>
            </a:r>
            <a:r>
              <a:rPr lang="en-ES" sz="1500"/>
              <a:t>, </a:t>
            </a:r>
            <a:r>
              <a:rPr lang="en-ES" sz="1500" b="1"/>
              <a:t>accesible desde </a:t>
            </a:r>
            <a:r>
              <a:rPr lang="en-ES" sz="1500" b="1">
                <a:hlinkClick r:id="rId3"/>
              </a:rPr>
              <a:t>http://localhost:9999</a:t>
            </a:r>
            <a:r>
              <a:rPr lang="en-ES" sz="1500" b="1"/>
              <a:t> </a:t>
            </a:r>
          </a:p>
          <a:p>
            <a:endParaRPr lang="en-ES" sz="1500"/>
          </a:p>
          <a:p>
            <a:r>
              <a:rPr lang="en-ES" sz="1500" b="1"/>
              <a:t>Copia el contenido de la carpeta lemoncoders-web </a:t>
            </a:r>
            <a:r>
              <a:rPr lang="en-ES" sz="1500"/>
              <a:t>de la unidad en la ruta que sirve este servidor.</a:t>
            </a:r>
          </a:p>
          <a:p>
            <a:endParaRPr lang="en-ES" sz="1500"/>
          </a:p>
          <a:p>
            <a:r>
              <a:rPr lang="en-ES" sz="1500" b="1"/>
              <a:t>Ejecuta ls desde fuera </a:t>
            </a:r>
            <a:r>
              <a:rPr lang="en-ES" sz="1500"/>
              <a:t>para ver que el contenido se ha copiado correctamente.</a:t>
            </a:r>
          </a:p>
          <a:p>
            <a:endParaRPr lang="en-ES" sz="1500"/>
          </a:p>
          <a:p>
            <a:r>
              <a:rPr lang="en-ES" sz="1500" b="1"/>
              <a:t>Accede a través del navegador </a:t>
            </a:r>
            <a:r>
              <a:rPr lang="en-ES" sz="1500"/>
              <a:t>de tu máquina.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625403" y="1002274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Resultado: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199184-2020-1646-8333-550EFE3950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2490" y="1186940"/>
            <a:ext cx="5731510" cy="40919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989479-B689-C349-B942-634034B5CC69}"/>
              </a:ext>
            </a:extLst>
          </p:cNvPr>
          <p:cNvCxnSpPr/>
          <p:nvPr/>
        </p:nvCxnSpPr>
        <p:spPr>
          <a:xfrm flipH="1">
            <a:off x="5124606" y="1751527"/>
            <a:ext cx="49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47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6D8D39-3CDF-3944-BCA7-419ADF76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93" y="1257769"/>
            <a:ext cx="4771991" cy="308932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475668" y="2179335"/>
            <a:ext cx="27947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500"/>
              <a:t>Eliminar todos los contenedores que tienes ejecutándose en tu máquina.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625403" y="107310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Resultado: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92598-F314-654B-B76F-BD2E051C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289" y="2247363"/>
            <a:ext cx="4337043" cy="26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1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4542" y="419576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0FC3CD-368C-5B43-B42A-50DF06DD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81" y="1649328"/>
            <a:ext cx="3228498" cy="176763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CB1AB0-A778-3B47-B6AF-60816036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12" y="1507955"/>
            <a:ext cx="1978710" cy="19787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5B9E759-960B-A24B-84D1-C4799EF6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13" y="3575062"/>
            <a:ext cx="342900" cy="3429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FEFBC36-EA16-104A-90EF-656AD68F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00" y="3584403"/>
            <a:ext cx="3429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CEC19-A40E-DA49-96F3-9A845D4FE7C4}"/>
              </a:ext>
            </a:extLst>
          </p:cNvPr>
          <p:cNvSpPr txBox="1"/>
          <p:nvPr/>
        </p:nvSpPr>
        <p:spPr>
          <a:xfrm>
            <a:off x="1888513" y="358139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@</a:t>
            </a:r>
            <a:r>
              <a:rPr lang="es-ES" err="1"/>
              <a:t>lemoncoders</a:t>
            </a:r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DE6F3-269C-F743-88F2-FAC1741DDB61}"/>
              </a:ext>
            </a:extLst>
          </p:cNvPr>
          <p:cNvSpPr txBox="1"/>
          <p:nvPr/>
        </p:nvSpPr>
        <p:spPr>
          <a:xfrm>
            <a:off x="5783177" y="354863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@</a:t>
            </a:r>
            <a:r>
              <a:rPr lang="es-ES" err="1"/>
              <a:t>basefactorteam</a:t>
            </a:r>
            <a:endParaRPr lang="es-ES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EB1F79-7C05-BB4C-AC95-2D9EBD5E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403" y="4104611"/>
            <a:ext cx="488801" cy="488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8DCCC-E41E-1B43-955E-4B223325C65D}"/>
              </a:ext>
            </a:extLst>
          </p:cNvPr>
          <p:cNvSpPr/>
          <p:nvPr/>
        </p:nvSpPr>
        <p:spPr>
          <a:xfrm>
            <a:off x="3157005" y="4177362"/>
            <a:ext cx="310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hlinkClick r:id="rId6"/>
              </a:rPr>
              <a:t>https://github.com/lemoncode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41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Sesiones de </a:t>
            </a:r>
            <a:r>
              <a:rPr lang="es-ES_tradnl" sz="4000" spc="-30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endParaRPr lang="es-ES_tradnl" sz="4000" spc="-30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C9206F-81C9-524B-AF27-A84B9131B8D3}"/>
              </a:ext>
            </a:extLst>
          </p:cNvPr>
          <p:cNvSpPr/>
          <p:nvPr/>
        </p:nvSpPr>
        <p:spPr>
          <a:xfrm>
            <a:off x="647698" y="1144800"/>
            <a:ext cx="3845102" cy="344129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err="1"/>
              <a:t>Hello</a:t>
            </a:r>
            <a:r>
              <a:rPr lang="es-ES_tradnl"/>
              <a:t> </a:t>
            </a:r>
            <a:r>
              <a:rPr lang="es-ES_tradnl" err="1"/>
              <a:t>Docker</a:t>
            </a:r>
            <a:r>
              <a:rPr lang="es-ES_tradnl"/>
              <a:t> (Orientación y </a:t>
            </a:r>
            <a:r>
              <a:rPr lang="es-ES_tradnl" err="1"/>
              <a:t>setup</a:t>
            </a:r>
            <a:r>
              <a:rPr lang="es-ES_tradnl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30E235-8BBE-3940-AAAC-6BDDBE3D8F4A}"/>
              </a:ext>
            </a:extLst>
          </p:cNvPr>
          <p:cNvSpPr/>
          <p:nvPr/>
        </p:nvSpPr>
        <p:spPr>
          <a:xfrm>
            <a:off x="647699" y="1668573"/>
            <a:ext cx="2606778" cy="344129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/>
              <a:t>Trabajar con imágenes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3EC415-3E2B-9942-B6AC-8933E62C06C5}"/>
              </a:ext>
            </a:extLst>
          </p:cNvPr>
          <p:cNvSpPr/>
          <p:nvPr/>
        </p:nvSpPr>
        <p:spPr>
          <a:xfrm>
            <a:off x="647698" y="2716119"/>
            <a:ext cx="1998909" cy="344129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/>
              <a:t>Almacenamiento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0D8A3E-7644-3145-99F2-88B6369DA338}"/>
              </a:ext>
            </a:extLst>
          </p:cNvPr>
          <p:cNvSpPr/>
          <p:nvPr/>
        </p:nvSpPr>
        <p:spPr>
          <a:xfrm>
            <a:off x="647698" y="2192346"/>
            <a:ext cx="3660285" cy="344129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err="1"/>
              <a:t>Contenerización</a:t>
            </a:r>
            <a:r>
              <a:rPr lang="es-ES_tradnl"/>
              <a:t> de aplicaciones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EF6DFF-7B81-FF4F-8C65-105256D1E5D5}"/>
              </a:ext>
            </a:extLst>
          </p:cNvPr>
          <p:cNvSpPr/>
          <p:nvPr/>
        </p:nvSpPr>
        <p:spPr>
          <a:xfrm>
            <a:off x="647699" y="3239892"/>
            <a:ext cx="885901" cy="344129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/>
              <a:t>Redes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E4F4E1-F97D-1A4A-92FB-C3CB5861A76A}"/>
              </a:ext>
            </a:extLst>
          </p:cNvPr>
          <p:cNvSpPr/>
          <p:nvPr/>
        </p:nvSpPr>
        <p:spPr>
          <a:xfrm>
            <a:off x="647698" y="3763663"/>
            <a:ext cx="3845102" cy="478553"/>
          </a:xfrm>
          <a:prstGeom prst="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Monitorización</a:t>
            </a:r>
          </a:p>
        </p:txBody>
      </p:sp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Cronología en forma de máquinas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16D777-770A-5844-B49A-70E175114947}"/>
              </a:ext>
            </a:extLst>
          </p:cNvPr>
          <p:cNvSpPr/>
          <p:nvPr/>
        </p:nvSpPr>
        <p:spPr>
          <a:xfrm>
            <a:off x="647699" y="2274833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web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D5E93C-5BC5-1B4C-8C98-39C4D809FB8E}"/>
              </a:ext>
            </a:extLst>
          </p:cNvPr>
          <p:cNvSpPr/>
          <p:nvPr/>
        </p:nvSpPr>
        <p:spPr>
          <a:xfrm>
            <a:off x="1476705" y="2281610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api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AF84EE7-BC1B-0C42-8750-734AAC0C5F23}"/>
              </a:ext>
            </a:extLst>
          </p:cNvPr>
          <p:cNvSpPr/>
          <p:nvPr/>
        </p:nvSpPr>
        <p:spPr>
          <a:xfrm>
            <a:off x="2305711" y="2281610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BBDD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588A6EC-0B23-9C42-855C-36CC167C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59" y="3116977"/>
            <a:ext cx="396517" cy="396517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B3722057-B13A-3048-A8C5-ACCD026B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02" y="2236453"/>
            <a:ext cx="385021" cy="385021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12B44626-1F7A-8445-9ABA-A13AFD98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62" y="2236452"/>
            <a:ext cx="385021" cy="385021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21C88439-F41A-B947-BDD0-F91BC25E5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653" y="2236451"/>
            <a:ext cx="385021" cy="385021"/>
          </a:xfrm>
          <a:prstGeom prst="rect">
            <a:avLst/>
          </a:prstGeom>
        </p:spPr>
      </p:pic>
      <p:pic>
        <p:nvPicPr>
          <p:cNvPr id="45" name="Picture 44" descr="A close up of a sign&#10;&#10;Description automatically generated">
            <a:extLst>
              <a:ext uri="{FF2B5EF4-FFF2-40B4-BE49-F238E27FC236}">
                <a16:creationId xmlns:a16="http://schemas.microsoft.com/office/drawing/2014/main" id="{837E7889-ECF4-434D-9D77-9AE64E692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46" y="2167205"/>
            <a:ext cx="569379" cy="569379"/>
          </a:xfrm>
          <a:prstGeom prst="rect">
            <a:avLst/>
          </a:prstGeom>
        </p:spPr>
      </p:pic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908F04C7-4891-C447-B13B-195DA0DA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167" y="2167205"/>
            <a:ext cx="569379" cy="569379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16E13D68-9CD5-9145-883B-216BC4D9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1" y="2167204"/>
            <a:ext cx="569379" cy="569379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F0D2C53-7783-204A-8EBB-6E9D9321E098}"/>
              </a:ext>
            </a:extLst>
          </p:cNvPr>
          <p:cNvSpPr/>
          <p:nvPr/>
        </p:nvSpPr>
        <p:spPr>
          <a:xfrm>
            <a:off x="3326192" y="1362220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web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B952B88-8E30-E842-AC2E-35A79846AE73}"/>
              </a:ext>
            </a:extLst>
          </p:cNvPr>
          <p:cNvSpPr/>
          <p:nvPr/>
        </p:nvSpPr>
        <p:spPr>
          <a:xfrm>
            <a:off x="4159244" y="1368997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api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01368CE-714B-2649-BB13-AABB55357B21}"/>
              </a:ext>
            </a:extLst>
          </p:cNvPr>
          <p:cNvSpPr/>
          <p:nvPr/>
        </p:nvSpPr>
        <p:spPr>
          <a:xfrm>
            <a:off x="5008480" y="1368997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BBDD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E35A959-4BB1-DD49-963D-3701002937D7}"/>
              </a:ext>
            </a:extLst>
          </p:cNvPr>
          <p:cNvSpPr/>
          <p:nvPr/>
        </p:nvSpPr>
        <p:spPr>
          <a:xfrm>
            <a:off x="3324688" y="1755507"/>
            <a:ext cx="62187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4F115D4-B5F7-2242-AF4B-D88B5158FB3E}"/>
              </a:ext>
            </a:extLst>
          </p:cNvPr>
          <p:cNvSpPr/>
          <p:nvPr/>
        </p:nvSpPr>
        <p:spPr>
          <a:xfrm>
            <a:off x="4170541" y="1755507"/>
            <a:ext cx="62187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A6421F8-8F34-0B49-9EF1-C4311773DF4B}"/>
              </a:ext>
            </a:extLst>
          </p:cNvPr>
          <p:cNvSpPr/>
          <p:nvPr/>
        </p:nvSpPr>
        <p:spPr>
          <a:xfrm>
            <a:off x="5016394" y="1747556"/>
            <a:ext cx="62187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B959E57-8195-CB4A-8677-CDD7282098FD}"/>
              </a:ext>
            </a:extLst>
          </p:cNvPr>
          <p:cNvSpPr/>
          <p:nvPr/>
        </p:nvSpPr>
        <p:spPr>
          <a:xfrm>
            <a:off x="649109" y="2716956"/>
            <a:ext cx="62046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8568210-3809-F146-AA5E-6B530BAC0B5E}"/>
              </a:ext>
            </a:extLst>
          </p:cNvPr>
          <p:cNvSpPr/>
          <p:nvPr/>
        </p:nvSpPr>
        <p:spPr>
          <a:xfrm>
            <a:off x="6359683" y="1830674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web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5223BD0-DF66-414F-881F-55D60B79735F}"/>
              </a:ext>
            </a:extLst>
          </p:cNvPr>
          <p:cNvSpPr/>
          <p:nvPr/>
        </p:nvSpPr>
        <p:spPr>
          <a:xfrm>
            <a:off x="7233195" y="1837451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api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40A16E4-6D4B-864B-BAEE-8D5B5C309770}"/>
              </a:ext>
            </a:extLst>
          </p:cNvPr>
          <p:cNvSpPr/>
          <p:nvPr/>
        </p:nvSpPr>
        <p:spPr>
          <a:xfrm>
            <a:off x="8090523" y="1837451"/>
            <a:ext cx="621875" cy="300709"/>
          </a:xfrm>
          <a:prstGeom prst="roundRect">
            <a:avLst/>
          </a:prstGeom>
          <a:solidFill>
            <a:srgbClr val="469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BBDD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B60266-0BB0-1045-94D8-481C54517E53}"/>
              </a:ext>
            </a:extLst>
          </p:cNvPr>
          <p:cNvSpPr txBox="1"/>
          <p:nvPr/>
        </p:nvSpPr>
        <p:spPr>
          <a:xfrm>
            <a:off x="647699" y="962778"/>
            <a:ext cx="23417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300" b="1">
                <a:solidFill>
                  <a:srgbClr val="F88F70"/>
                </a:solidFill>
              </a:rPr>
              <a:t>1 Máquina =&gt; 1 Aplicación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2F9B15-092C-C943-81BE-504BACE5E52E}"/>
              </a:ext>
            </a:extLst>
          </p:cNvPr>
          <p:cNvSpPr txBox="1"/>
          <p:nvPr/>
        </p:nvSpPr>
        <p:spPr>
          <a:xfrm>
            <a:off x="3329372" y="966376"/>
            <a:ext cx="2281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300" b="1">
                <a:solidFill>
                  <a:srgbClr val="BC5B40"/>
                </a:solidFill>
              </a:rPr>
              <a:t>Máquinas Virtuales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E75B7C-174F-2B41-907D-F637C2443241}"/>
              </a:ext>
            </a:extLst>
          </p:cNvPr>
          <p:cNvSpPr txBox="1"/>
          <p:nvPr/>
        </p:nvSpPr>
        <p:spPr>
          <a:xfrm>
            <a:off x="6346461" y="963080"/>
            <a:ext cx="23708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300" b="1" err="1">
                <a:solidFill>
                  <a:srgbClr val="008D54"/>
                </a:solidFill>
              </a:rPr>
              <a:t>Hello</a:t>
            </a:r>
            <a:r>
              <a:rPr lang="es-ES_tradnl" sz="1300" b="1">
                <a:solidFill>
                  <a:srgbClr val="008D54"/>
                </a:solidFill>
              </a:rPr>
              <a:t> </a:t>
            </a:r>
            <a:r>
              <a:rPr lang="es-ES_tradnl" sz="1300" b="1" err="1">
                <a:solidFill>
                  <a:srgbClr val="008D54"/>
                </a:solidFill>
              </a:rPr>
              <a:t>Containers</a:t>
            </a:r>
            <a:r>
              <a:rPr lang="es-ES_tradnl" sz="1300" b="1">
                <a:solidFill>
                  <a:srgbClr val="008D54"/>
                </a:solidFill>
              </a:rPr>
              <a:t>!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6711184-15CA-C741-B853-75F81FB3F02B}"/>
              </a:ext>
            </a:extLst>
          </p:cNvPr>
          <p:cNvSpPr/>
          <p:nvPr/>
        </p:nvSpPr>
        <p:spPr>
          <a:xfrm>
            <a:off x="671749" y="3633326"/>
            <a:ext cx="2255837" cy="426172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Servers al 10% de su capacidad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11622A2-9CFF-3247-B260-0CF79A91BD26}"/>
              </a:ext>
            </a:extLst>
          </p:cNvPr>
          <p:cNvSpPr/>
          <p:nvPr/>
        </p:nvSpPr>
        <p:spPr>
          <a:xfrm>
            <a:off x="3324688" y="4118197"/>
            <a:ext cx="2286301" cy="426172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Cada VM Necesita su SO, % CPU, % Memoria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D09EEE0-A033-594C-8053-0C4749C5472A}"/>
              </a:ext>
            </a:extLst>
          </p:cNvPr>
          <p:cNvSpPr/>
          <p:nvPr/>
        </p:nvSpPr>
        <p:spPr>
          <a:xfrm>
            <a:off x="3324689" y="3653148"/>
            <a:ext cx="2286302" cy="426172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1 máquina =&gt; múltiples aplicaciones</a:t>
            </a:r>
          </a:p>
        </p:txBody>
      </p:sp>
      <p:pic>
        <p:nvPicPr>
          <p:cNvPr id="70" name="Picture 69" descr="A close up of a sign&#10;&#10;Description automatically generated">
            <a:extLst>
              <a:ext uri="{FF2B5EF4-FFF2-40B4-BE49-F238E27FC236}">
                <a16:creationId xmlns:a16="http://schemas.microsoft.com/office/drawing/2014/main" id="{47C54A6E-76F9-AE4B-B670-FA4B2B29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65" y="3118527"/>
            <a:ext cx="396517" cy="396517"/>
          </a:xfrm>
          <a:prstGeom prst="rect">
            <a:avLst/>
          </a:prstGeom>
        </p:spPr>
      </p:pic>
      <p:pic>
        <p:nvPicPr>
          <p:cNvPr id="71" name="Picture 70" descr="A close up of a sign&#10;&#10;Description automatically generated">
            <a:extLst>
              <a:ext uri="{FF2B5EF4-FFF2-40B4-BE49-F238E27FC236}">
                <a16:creationId xmlns:a16="http://schemas.microsoft.com/office/drawing/2014/main" id="{3389A550-818D-D84B-B5EF-ABB9EB88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81" y="3118526"/>
            <a:ext cx="396517" cy="396517"/>
          </a:xfrm>
          <a:prstGeom prst="rect">
            <a:avLst/>
          </a:prstGeom>
        </p:spPr>
      </p:pic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8459562F-7318-0745-8D64-CA4EFE26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5" y="3133161"/>
            <a:ext cx="396517" cy="396517"/>
          </a:xfrm>
          <a:prstGeom prst="rect">
            <a:avLst/>
          </a:prstGeom>
        </p:spPr>
      </p:pic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30CCA6EF-7730-CC47-84CB-328D8C48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97" y="3133161"/>
            <a:ext cx="396517" cy="396517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B1D12BC-DD7E-774C-A321-E062AFA17B81}"/>
              </a:ext>
            </a:extLst>
          </p:cNvPr>
          <p:cNvSpPr/>
          <p:nvPr/>
        </p:nvSpPr>
        <p:spPr>
          <a:xfrm>
            <a:off x="3324688" y="4607522"/>
            <a:ext cx="2286301" cy="426172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Tardan en arrancar + difícil migrar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7EB0AA0-DEEF-A44C-9C55-9DB00136DA8F}"/>
              </a:ext>
            </a:extLst>
          </p:cNvPr>
          <p:cNvSpPr/>
          <p:nvPr/>
        </p:nvSpPr>
        <p:spPr>
          <a:xfrm>
            <a:off x="6415747" y="4125966"/>
            <a:ext cx="2296652" cy="426172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Consumen menos recursos que una VM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9D8F5FC-4455-0A40-8022-D86EECD6A070}"/>
              </a:ext>
            </a:extLst>
          </p:cNvPr>
          <p:cNvSpPr/>
          <p:nvPr/>
        </p:nvSpPr>
        <p:spPr>
          <a:xfrm>
            <a:off x="6415747" y="3660917"/>
            <a:ext cx="2296652" cy="426172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Todos los contenedores comparten SO del host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04BD0E6-022D-E746-A390-AC4C913AC2CF}"/>
              </a:ext>
            </a:extLst>
          </p:cNvPr>
          <p:cNvSpPr/>
          <p:nvPr/>
        </p:nvSpPr>
        <p:spPr>
          <a:xfrm>
            <a:off x="6415746" y="4615291"/>
            <a:ext cx="2296652" cy="426172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/>
              <a:t>Se levantan rápido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33DD4DF-0364-1C4C-9DF1-887CD3247CE4}"/>
              </a:ext>
            </a:extLst>
          </p:cNvPr>
          <p:cNvSpPr/>
          <p:nvPr/>
        </p:nvSpPr>
        <p:spPr>
          <a:xfrm>
            <a:off x="3299289" y="2748233"/>
            <a:ext cx="2341783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34CC74A-1AA4-8C4F-B46B-CB1FF1B83DA3}"/>
              </a:ext>
            </a:extLst>
          </p:cNvPr>
          <p:cNvSpPr/>
          <p:nvPr/>
        </p:nvSpPr>
        <p:spPr>
          <a:xfrm>
            <a:off x="6344578" y="2749187"/>
            <a:ext cx="2385912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2B33A89-392C-424C-ABAD-BC24976F679C}"/>
              </a:ext>
            </a:extLst>
          </p:cNvPr>
          <p:cNvSpPr/>
          <p:nvPr/>
        </p:nvSpPr>
        <p:spPr>
          <a:xfrm>
            <a:off x="1476093" y="2731240"/>
            <a:ext cx="62046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B54B1A4-46F7-5D43-ADA4-DB60D88F6E2E}"/>
              </a:ext>
            </a:extLst>
          </p:cNvPr>
          <p:cNvSpPr/>
          <p:nvPr/>
        </p:nvSpPr>
        <p:spPr>
          <a:xfrm>
            <a:off x="2320483" y="2731239"/>
            <a:ext cx="620465" cy="300709"/>
          </a:xfrm>
          <a:prstGeom prst="roundRect">
            <a:avLst/>
          </a:prstGeom>
          <a:solidFill>
            <a:srgbClr val="FF2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/>
              <a:t>SO</a:t>
            </a:r>
          </a:p>
        </p:txBody>
      </p:sp>
    </p:spTree>
    <p:extLst>
      <p:ext uri="{BB962C8B-B14F-4D97-AF65-F5344CB8AC3E}">
        <p14:creationId xmlns:p14="http://schemas.microsoft.com/office/powerpoint/2010/main" val="17536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4" grpId="0"/>
      <p:bldP spid="65" grpId="0"/>
      <p:bldP spid="66" grpId="0"/>
      <p:bldP spid="67" grpId="0" animBg="1"/>
      <p:bldP spid="68" grpId="0" animBg="1"/>
      <p:bldP spid="69" grpId="0" animBg="1"/>
      <p:bldP spid="74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Maquina Virtuales vs Contenedores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0934EF-7853-5D48-A83E-F5CCCADF5A59}"/>
              </a:ext>
            </a:extLst>
          </p:cNvPr>
          <p:cNvSpPr/>
          <p:nvPr/>
        </p:nvSpPr>
        <p:spPr>
          <a:xfrm>
            <a:off x="647699" y="1132885"/>
            <a:ext cx="4029328" cy="3706152"/>
          </a:xfrm>
          <a:prstGeom prst="roundRect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888B6-77EE-0544-B11B-0EA5CA3FD32A}"/>
              </a:ext>
            </a:extLst>
          </p:cNvPr>
          <p:cNvSpPr/>
          <p:nvPr/>
        </p:nvSpPr>
        <p:spPr>
          <a:xfrm>
            <a:off x="882030" y="1769725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80674-3A1C-6340-978F-0C4C3FB967AE}"/>
              </a:ext>
            </a:extLst>
          </p:cNvPr>
          <p:cNvSpPr/>
          <p:nvPr/>
        </p:nvSpPr>
        <p:spPr>
          <a:xfrm>
            <a:off x="882031" y="2329464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Bins</a:t>
            </a:r>
            <a:r>
              <a:rPr lang="es-ES_tradnl" sz="1200"/>
              <a:t>/</a:t>
            </a:r>
            <a:r>
              <a:rPr lang="es-ES_tradnl" sz="1200" err="1"/>
              <a:t>Libs</a:t>
            </a:r>
            <a:endParaRPr lang="es-ES_tradnl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3D3F6-DAB3-8844-A2A6-BE925A863F72}"/>
              </a:ext>
            </a:extLst>
          </p:cNvPr>
          <p:cNvSpPr/>
          <p:nvPr/>
        </p:nvSpPr>
        <p:spPr>
          <a:xfrm>
            <a:off x="882032" y="2889203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Guest</a:t>
            </a:r>
            <a:r>
              <a:rPr lang="es-ES_tradnl" sz="1200"/>
              <a:t> 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311AF0-FA23-5649-866B-A26DE3369A86}"/>
              </a:ext>
            </a:extLst>
          </p:cNvPr>
          <p:cNvSpPr/>
          <p:nvPr/>
        </p:nvSpPr>
        <p:spPr>
          <a:xfrm>
            <a:off x="882032" y="3504891"/>
            <a:ext cx="3617140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Hypervisor</a:t>
            </a:r>
            <a:endParaRPr lang="es-ES_trad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9F103-25ED-2B4F-9447-8B005EC69C44}"/>
              </a:ext>
            </a:extLst>
          </p:cNvPr>
          <p:cNvSpPr/>
          <p:nvPr/>
        </p:nvSpPr>
        <p:spPr>
          <a:xfrm>
            <a:off x="882032" y="4042230"/>
            <a:ext cx="3617140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 err="1"/>
              <a:t>Infraestructure</a:t>
            </a:r>
            <a:endParaRPr lang="es-ES_tradnl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639E19-B1E1-174D-9201-04F31636562B}"/>
              </a:ext>
            </a:extLst>
          </p:cNvPr>
          <p:cNvSpPr/>
          <p:nvPr/>
        </p:nvSpPr>
        <p:spPr>
          <a:xfrm>
            <a:off x="2115983" y="2878017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Guest 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3B626-EE24-5D4F-BCBC-AC684C0838FA}"/>
              </a:ext>
            </a:extLst>
          </p:cNvPr>
          <p:cNvSpPr/>
          <p:nvPr/>
        </p:nvSpPr>
        <p:spPr>
          <a:xfrm>
            <a:off x="3349934" y="2881718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Guest</a:t>
            </a:r>
            <a:r>
              <a:rPr lang="es-ES_tradnl" sz="1200"/>
              <a:t> 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AB7696-D0CC-D646-910D-19CE30D69ED2}"/>
              </a:ext>
            </a:extLst>
          </p:cNvPr>
          <p:cNvSpPr/>
          <p:nvPr/>
        </p:nvSpPr>
        <p:spPr>
          <a:xfrm>
            <a:off x="2115982" y="1777342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79DA86-C4C6-CE45-BDFF-B2788211D51A}"/>
              </a:ext>
            </a:extLst>
          </p:cNvPr>
          <p:cNvSpPr/>
          <p:nvPr/>
        </p:nvSpPr>
        <p:spPr>
          <a:xfrm>
            <a:off x="2115983" y="2337081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Bins/Libs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A5FB8-F5EB-3549-ACDB-216CDDB5C43B}"/>
              </a:ext>
            </a:extLst>
          </p:cNvPr>
          <p:cNvSpPr/>
          <p:nvPr/>
        </p:nvSpPr>
        <p:spPr>
          <a:xfrm>
            <a:off x="3349933" y="1775069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6C6C9A-10CD-D54F-B92B-D057C7A19DE8}"/>
              </a:ext>
            </a:extLst>
          </p:cNvPr>
          <p:cNvSpPr/>
          <p:nvPr/>
        </p:nvSpPr>
        <p:spPr>
          <a:xfrm>
            <a:off x="3349934" y="2334808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Bins</a:t>
            </a:r>
            <a:r>
              <a:rPr lang="es-ES_tradnl" sz="1200"/>
              <a:t>/</a:t>
            </a:r>
            <a:r>
              <a:rPr lang="es-ES_tradnl" sz="1200" err="1"/>
              <a:t>Libs</a:t>
            </a:r>
            <a:endParaRPr lang="es-ES_tradnl" sz="12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A4B818-3515-244E-972A-CD0FF20D55AA}"/>
              </a:ext>
            </a:extLst>
          </p:cNvPr>
          <p:cNvSpPr/>
          <p:nvPr/>
        </p:nvSpPr>
        <p:spPr>
          <a:xfrm>
            <a:off x="2051246" y="1221898"/>
            <a:ext cx="1233951" cy="2234441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DD16A-EAE5-0349-AFD9-FA91E53F0D6D}"/>
              </a:ext>
            </a:extLst>
          </p:cNvPr>
          <p:cNvSpPr txBox="1"/>
          <p:nvPr/>
        </p:nvSpPr>
        <p:spPr>
          <a:xfrm>
            <a:off x="2051247" y="1351370"/>
            <a:ext cx="123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EAEB706-9909-1445-9113-DBA2B8330515}"/>
              </a:ext>
            </a:extLst>
          </p:cNvPr>
          <p:cNvSpPr/>
          <p:nvPr/>
        </p:nvSpPr>
        <p:spPr>
          <a:xfrm>
            <a:off x="4863847" y="1117047"/>
            <a:ext cx="4029328" cy="3706152"/>
          </a:xfrm>
          <a:prstGeom prst="roundRect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5A51B6-6CF1-0C49-AADC-5A33040A6A02}"/>
              </a:ext>
            </a:extLst>
          </p:cNvPr>
          <p:cNvSpPr/>
          <p:nvPr/>
        </p:nvSpPr>
        <p:spPr>
          <a:xfrm>
            <a:off x="5098178" y="1753887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332D5C-AB94-5B48-8FE4-8CE4CDE3B9C5}"/>
              </a:ext>
            </a:extLst>
          </p:cNvPr>
          <p:cNvSpPr/>
          <p:nvPr/>
        </p:nvSpPr>
        <p:spPr>
          <a:xfrm>
            <a:off x="5098179" y="2313626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Bins</a:t>
            </a:r>
            <a:r>
              <a:rPr lang="es-ES_tradnl" sz="1200"/>
              <a:t>/</a:t>
            </a:r>
            <a:r>
              <a:rPr lang="es-ES_tradnl" sz="1200" err="1"/>
              <a:t>Libs</a:t>
            </a:r>
            <a:endParaRPr lang="es-ES_tradnl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0C52CE-39E9-0A45-BDB4-2555CD83E641}"/>
              </a:ext>
            </a:extLst>
          </p:cNvPr>
          <p:cNvSpPr/>
          <p:nvPr/>
        </p:nvSpPr>
        <p:spPr>
          <a:xfrm>
            <a:off x="5098180" y="3489053"/>
            <a:ext cx="3617140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SO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856C8D-015B-A94A-AB4E-085F132A8E93}"/>
              </a:ext>
            </a:extLst>
          </p:cNvPr>
          <p:cNvSpPr/>
          <p:nvPr/>
        </p:nvSpPr>
        <p:spPr>
          <a:xfrm>
            <a:off x="5098180" y="4026392"/>
            <a:ext cx="3617140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Infraestructure</a:t>
            </a:r>
            <a:endParaRPr lang="es-ES_tradnl" sz="12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BE1BB9-43B2-2F40-9580-02A544FBF077}"/>
              </a:ext>
            </a:extLst>
          </p:cNvPr>
          <p:cNvSpPr/>
          <p:nvPr/>
        </p:nvSpPr>
        <p:spPr>
          <a:xfrm>
            <a:off x="6332130" y="1761504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A5D612-F902-574F-AB2B-43235AC63F98}"/>
              </a:ext>
            </a:extLst>
          </p:cNvPr>
          <p:cNvSpPr/>
          <p:nvPr/>
        </p:nvSpPr>
        <p:spPr>
          <a:xfrm>
            <a:off x="6332131" y="2321243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Bins/Libs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6D682B-D5FA-1847-BCD4-11BADD100C9B}"/>
              </a:ext>
            </a:extLst>
          </p:cNvPr>
          <p:cNvSpPr/>
          <p:nvPr/>
        </p:nvSpPr>
        <p:spPr>
          <a:xfrm>
            <a:off x="7566081" y="1759231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App 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DC770B-FF84-504D-B79F-1F1C1B394A8B}"/>
              </a:ext>
            </a:extLst>
          </p:cNvPr>
          <p:cNvSpPr/>
          <p:nvPr/>
        </p:nvSpPr>
        <p:spPr>
          <a:xfrm>
            <a:off x="7566082" y="2318970"/>
            <a:ext cx="1124793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err="1"/>
              <a:t>Bins</a:t>
            </a:r>
            <a:r>
              <a:rPr lang="es-ES_tradnl" sz="1200"/>
              <a:t>/</a:t>
            </a:r>
            <a:r>
              <a:rPr lang="es-ES_tradnl" sz="1200" err="1"/>
              <a:t>Libs</a:t>
            </a:r>
            <a:endParaRPr lang="es-ES_tradnl" sz="120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E26D64A-5274-884D-A677-BC68BF9551BA}"/>
              </a:ext>
            </a:extLst>
          </p:cNvPr>
          <p:cNvSpPr/>
          <p:nvPr/>
        </p:nvSpPr>
        <p:spPr>
          <a:xfrm>
            <a:off x="6267394" y="1206060"/>
            <a:ext cx="1233951" cy="167195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A793A0-A9D0-484D-917F-207991AA87E6}"/>
              </a:ext>
            </a:extLst>
          </p:cNvPr>
          <p:cNvSpPr txBox="1"/>
          <p:nvPr/>
        </p:nvSpPr>
        <p:spPr>
          <a:xfrm>
            <a:off x="6267395" y="1335532"/>
            <a:ext cx="123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89A20F-800F-A645-9E0C-B8A3D0CD42DB}"/>
              </a:ext>
            </a:extLst>
          </p:cNvPr>
          <p:cNvSpPr/>
          <p:nvPr/>
        </p:nvSpPr>
        <p:spPr>
          <a:xfrm>
            <a:off x="5089918" y="2950751"/>
            <a:ext cx="3617140" cy="469338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8378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86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8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C86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43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43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343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8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4098" name="Picture 2" descr="It Works On My Machine: It Works On My Machine Funny Programmer Bug Shrug  Notebook - Funny Bugs Coders Doodle Diary Book As Gift For Computer Code  ... Coder About Shrugging And">
            <a:extLst>
              <a:ext uri="{FF2B5EF4-FFF2-40B4-BE49-F238E27FC236}">
                <a16:creationId xmlns:a16="http://schemas.microsoft.com/office/drawing/2014/main" id="{3EAAA726-9039-6599-199F-9E3DA0D1D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0" b="30947"/>
          <a:stretch/>
        </p:blipFill>
        <p:spPr bwMode="auto">
          <a:xfrm>
            <a:off x="2056606" y="1027797"/>
            <a:ext cx="5030788" cy="30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4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Microservicios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1026" name="Picture 2" descr="monolithic_vs_microservices">
            <a:extLst>
              <a:ext uri="{FF2B5EF4-FFF2-40B4-BE49-F238E27FC236}">
                <a16:creationId xmlns:a16="http://schemas.microsoft.com/office/drawing/2014/main" id="{F7BB8CA2-2A6E-72E3-C6FE-F6310125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247902"/>
            <a:ext cx="6527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35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Microservicios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3074" name="Picture 2" descr="Barbacoa - Bankoi Software Factory">
            <a:extLst>
              <a:ext uri="{FF2B5EF4-FFF2-40B4-BE49-F238E27FC236}">
                <a16:creationId xmlns:a16="http://schemas.microsoft.com/office/drawing/2014/main" id="{444B4FD7-DEE2-1E0D-F9AB-9F9444D1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39" y="698413"/>
            <a:ext cx="3554169" cy="3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rbacoa - Bankoi Software Factory">
            <a:extLst>
              <a:ext uri="{FF2B5EF4-FFF2-40B4-BE49-F238E27FC236}">
                <a16:creationId xmlns:a16="http://schemas.microsoft.com/office/drawing/2014/main" id="{598DB290-9401-0E88-8CED-00B087CD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09030"/>
            <a:ext cx="3554169" cy="3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09540-2B87-70B8-97A6-858CB9693214}"/>
              </a:ext>
            </a:extLst>
          </p:cNvPr>
          <p:cNvSpPr txBox="1"/>
          <p:nvPr/>
        </p:nvSpPr>
        <p:spPr>
          <a:xfrm>
            <a:off x="592394" y="4273761"/>
            <a:ext cx="79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/>
              <a:t>2 Pizza </a:t>
            </a:r>
            <a:r>
              <a:rPr lang="es-ES_tradnl" sz="3200" b="1" dirty="0" err="1"/>
              <a:t>Teams</a:t>
            </a:r>
            <a:endParaRPr lang="es-ES_tradnl" sz="3200" b="1" dirty="0"/>
          </a:p>
        </p:txBody>
      </p:sp>
    </p:spTree>
    <p:extLst>
      <p:ext uri="{BB962C8B-B14F-4D97-AF65-F5344CB8AC3E}">
        <p14:creationId xmlns:p14="http://schemas.microsoft.com/office/powerpoint/2010/main" val="10456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>
                <a:solidFill>
                  <a:srgbClr val="242415"/>
                </a:solidFill>
                <a:latin typeface="Montserrat SemiBold" panose="00000700000000000000" pitchFamily="2" charset="0"/>
              </a:rPr>
              <a:t>Soluciones de contenedores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30" name="Picture 2" descr="Docker Logo | significado del logotipo, png, vector">
            <a:extLst>
              <a:ext uri="{FF2B5EF4-FFF2-40B4-BE49-F238E27FC236}">
                <a16:creationId xmlns:a16="http://schemas.microsoft.com/office/drawing/2014/main" id="{DC580EB0-3789-8B4D-9A4B-F4837553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93" y="1804738"/>
            <a:ext cx="1397092" cy="8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ED4FD5-7652-1447-BFC1-0089E5B4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1" y="1827377"/>
            <a:ext cx="1640826" cy="660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489B73-01AB-A547-8057-DE04FEFC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3519709"/>
            <a:ext cx="3475705" cy="889134"/>
          </a:xfrm>
          <a:prstGeom prst="rect">
            <a:avLst/>
          </a:prstGeom>
        </p:spPr>
      </p:pic>
      <p:pic>
        <p:nvPicPr>
          <p:cNvPr id="1028" name="Picture 4" descr="runc-logo | SUSE Communities">
            <a:extLst>
              <a:ext uri="{FF2B5EF4-FFF2-40B4-BE49-F238E27FC236}">
                <a16:creationId xmlns:a16="http://schemas.microsoft.com/office/drawing/2014/main" id="{180E26E5-74D0-6E4F-BFE4-8EAC1BBC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53" y="3512804"/>
            <a:ext cx="4041648" cy="8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XC: Primeros pasos – Manuel Franco">
            <a:extLst>
              <a:ext uri="{FF2B5EF4-FFF2-40B4-BE49-F238E27FC236}">
                <a16:creationId xmlns:a16="http://schemas.microsoft.com/office/drawing/2014/main" id="{426A3D60-67B8-CF4C-85DD-97888032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49" y="1533506"/>
            <a:ext cx="2470429" cy="132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4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1059</Words>
  <Application>Microsoft Macintosh PowerPoint</Application>
  <PresentationFormat>On-screen Show (16:9)</PresentationFormat>
  <Paragraphs>218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Consolas</vt:lpstr>
      <vt:lpstr>Neo Sans Std Light</vt:lpstr>
      <vt:lpstr>Neo Sans Std Medium</vt:lpstr>
      <vt:lpstr>Open Sans</vt:lpstr>
      <vt:lpstr>Neo Sans Std</vt:lpstr>
      <vt:lpstr>Montserrat SemiBold</vt:lpstr>
      <vt:lpstr>Open Sans</vt:lpstr>
      <vt:lpstr>Calibri</vt:lpstr>
      <vt:lpstr>Office Theme</vt:lpstr>
      <vt:lpstr>PowerPoint Presentation</vt:lpstr>
      <vt:lpstr>Yolanda Azcúnaga</vt:lpstr>
      <vt:lpstr>Sesiones de Docker</vt:lpstr>
      <vt:lpstr>Cronología en forma de máquinas</vt:lpstr>
      <vt:lpstr>Maquina Virtuales vs Contenedores</vt:lpstr>
      <vt:lpstr>PowerPoint Presentation</vt:lpstr>
      <vt:lpstr>Microservicios</vt:lpstr>
      <vt:lpstr>Microservicios</vt:lpstr>
      <vt:lpstr>Soluciones de contenedores</vt:lpstr>
      <vt:lpstr>El término Docker</vt:lpstr>
      <vt:lpstr>Pero… ¿Qué es docker?</vt:lpstr>
      <vt:lpstr>Pero… ¿Qué es un contenedor?</vt:lpstr>
      <vt:lpstr>¿Qué es una imagen?</vt:lpstr>
      <vt:lpstr>La foto completa</vt:lpstr>
      <vt:lpstr>Docker Engine</vt:lpstr>
      <vt:lpstr>Partes de la tecnología Docker</vt:lpstr>
      <vt:lpstr>Arquitectura de Docker</vt:lpstr>
      <vt:lpstr>El gran reto…</vt:lpstr>
      <vt:lpstr>¿ Y Kubernetes?</vt:lpstr>
      <vt:lpstr>¿Pero que ha pasado?</vt:lpstr>
      <vt:lpstr>¿Que necesito para empezar?</vt:lpstr>
      <vt:lpstr>break;</vt:lpstr>
      <vt:lpstr>Resumen</vt:lpstr>
      <vt:lpstr>PowerPoint Presentation</vt:lpstr>
      <vt:lpstr>Chuleta - Comandos básicos</vt:lpstr>
      <vt:lpstr>Deberes - Ejercicio 1</vt:lpstr>
      <vt:lpstr>Deberes - Ejercicio 2</vt:lpstr>
      <vt:lpstr>Deberes - Ejercicio 3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Yolanda Azcunaga</cp:lastModifiedBy>
  <cp:revision>5</cp:revision>
  <dcterms:created xsi:type="dcterms:W3CDTF">2011-05-12T11:00:38Z</dcterms:created>
  <dcterms:modified xsi:type="dcterms:W3CDTF">2022-09-27T07:14:37Z</dcterms:modified>
  <cp:category/>
</cp:coreProperties>
</file>